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55" r:id="rId4"/>
    <p:sldMasterId id="2147483657" r:id="rId5"/>
    <p:sldMasterId id="2147483659" r:id="rId6"/>
    <p:sldMasterId id="2147483661" r:id="rId7"/>
    <p:sldMasterId id="2147483663" r:id="rId8"/>
    <p:sldMasterId id="2147483665" r:id="rId9"/>
    <p:sldMasterId id="2147483667" r:id="rId10"/>
  </p:sldMasterIdLst>
  <p:sldIdLst>
    <p:sldId id="256" r:id="rId11"/>
    <p:sldId id="260" r:id="rId12"/>
    <p:sldId id="263" r:id="rId13"/>
    <p:sldId id="266" r:id="rId14"/>
    <p:sldId id="269" r:id="rId15"/>
    <p:sldId id="272" r:id="rId16"/>
    <p:sldId id="275" r:id="rId17"/>
    <p:sldId id="278" r:id="rId18"/>
    <p:sldId id="281" r:id="rId19"/>
    <p:sldId id="284" r:id="rId20"/>
  </p:sldIdLst>
  <p:sldSz cx="6400800" cy="9144000"/>
  <p:notesSz cx="6400800" cy="9144000"/>
  <p:custDataLst>
    <p:tags r:id="rId21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78" y="-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>
          <a:xfrm>
            <a:off x="319905" y="365759"/>
            <a:ext cx="5764057" cy="234807"/>
          </a:xfrm>
        </p:spPr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>
          <a:xfrm>
            <a:off x="319905" y="2103120"/>
            <a:ext cx="5764057" cy="1174037"/>
          </a:xfrm>
        </p:spPr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>
          <a:xfrm>
            <a:off x="319905" y="8503920"/>
            <a:ext cx="1473036" cy="234808"/>
          </a:xfrm>
        </p:spPr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>
          <a:xfrm>
            <a:off x="4605168" y="8503920"/>
            <a:ext cx="1473037" cy="234808"/>
          </a:xfrm>
        </p:spPr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>
          <a:xfrm>
            <a:off x="319905" y="365759"/>
            <a:ext cx="5764057" cy="234807"/>
          </a:xfrm>
        </p:spPr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>
          <a:xfrm>
            <a:off x="319905" y="2103120"/>
            <a:ext cx="5764057" cy="1174037"/>
          </a:xfrm>
        </p:spPr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>
          <a:xfrm>
            <a:off x="319905" y="8503920"/>
            <a:ext cx="1473036" cy="234808"/>
          </a:xfrm>
        </p:spPr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>
          <a:xfrm>
            <a:off x="4605168" y="8503920"/>
            <a:ext cx="1473037" cy="234808"/>
          </a:xfrm>
        </p:spPr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9905" y="365759"/>
            <a:ext cx="5758299" cy="1463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9905" y="2103120"/>
            <a:ext cx="5758299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175357" y="8503920"/>
            <a:ext cx="2047394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19905" y="8503920"/>
            <a:ext cx="1471565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606640" y="8503920"/>
            <a:ext cx="1471565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87275">
        <a:defRPr>
          <a:latin typeface="+mn-lt"/>
          <a:ea typeface="+mn-ea"/>
          <a:cs typeface="+mn-cs"/>
        </a:defRPr>
      </a:lvl2pPr>
      <a:lvl3pPr marL="774551">
        <a:defRPr>
          <a:latin typeface="+mn-lt"/>
          <a:ea typeface="+mn-ea"/>
          <a:cs typeface="+mn-cs"/>
        </a:defRPr>
      </a:lvl3pPr>
      <a:lvl4pPr marL="1161826">
        <a:defRPr>
          <a:latin typeface="+mn-lt"/>
          <a:ea typeface="+mn-ea"/>
          <a:cs typeface="+mn-cs"/>
        </a:defRPr>
      </a:lvl4pPr>
      <a:lvl5pPr marL="1549101">
        <a:defRPr>
          <a:latin typeface="+mn-lt"/>
          <a:ea typeface="+mn-ea"/>
          <a:cs typeface="+mn-cs"/>
        </a:defRPr>
      </a:lvl5pPr>
      <a:lvl6pPr marL="1936377">
        <a:defRPr>
          <a:latin typeface="+mn-lt"/>
          <a:ea typeface="+mn-ea"/>
          <a:cs typeface="+mn-cs"/>
        </a:defRPr>
      </a:lvl6pPr>
      <a:lvl7pPr marL="2323652">
        <a:defRPr>
          <a:latin typeface="+mn-lt"/>
          <a:ea typeface="+mn-ea"/>
          <a:cs typeface="+mn-cs"/>
        </a:defRPr>
      </a:lvl7pPr>
      <a:lvl8pPr marL="2710927">
        <a:defRPr>
          <a:latin typeface="+mn-lt"/>
          <a:ea typeface="+mn-ea"/>
          <a:cs typeface="+mn-cs"/>
        </a:defRPr>
      </a:lvl8pPr>
      <a:lvl9pPr marL="30982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87275">
        <a:defRPr>
          <a:latin typeface="+mn-lt"/>
          <a:ea typeface="+mn-ea"/>
          <a:cs typeface="+mn-cs"/>
        </a:defRPr>
      </a:lvl2pPr>
      <a:lvl3pPr marL="774551">
        <a:defRPr>
          <a:latin typeface="+mn-lt"/>
          <a:ea typeface="+mn-ea"/>
          <a:cs typeface="+mn-cs"/>
        </a:defRPr>
      </a:lvl3pPr>
      <a:lvl4pPr marL="1161826">
        <a:defRPr>
          <a:latin typeface="+mn-lt"/>
          <a:ea typeface="+mn-ea"/>
          <a:cs typeface="+mn-cs"/>
        </a:defRPr>
      </a:lvl4pPr>
      <a:lvl5pPr marL="1549101">
        <a:defRPr>
          <a:latin typeface="+mn-lt"/>
          <a:ea typeface="+mn-ea"/>
          <a:cs typeface="+mn-cs"/>
        </a:defRPr>
      </a:lvl5pPr>
      <a:lvl6pPr marL="1936377">
        <a:defRPr>
          <a:latin typeface="+mn-lt"/>
          <a:ea typeface="+mn-ea"/>
          <a:cs typeface="+mn-cs"/>
        </a:defRPr>
      </a:lvl6pPr>
      <a:lvl7pPr marL="2323652">
        <a:defRPr>
          <a:latin typeface="+mn-lt"/>
          <a:ea typeface="+mn-ea"/>
          <a:cs typeface="+mn-cs"/>
        </a:defRPr>
      </a:lvl7pPr>
      <a:lvl8pPr marL="2710927">
        <a:defRPr>
          <a:latin typeface="+mn-lt"/>
          <a:ea typeface="+mn-ea"/>
          <a:cs typeface="+mn-cs"/>
        </a:defRPr>
      </a:lvl8pPr>
      <a:lvl9pPr marL="3098202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9905" y="365759"/>
            <a:ext cx="5758299" cy="1463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9905" y="2103120"/>
            <a:ext cx="5758299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175357" y="8503920"/>
            <a:ext cx="2047394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19905" y="8503920"/>
            <a:ext cx="1471565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606640" y="8503920"/>
            <a:ext cx="1471565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87275">
        <a:defRPr>
          <a:latin typeface="+mn-lt"/>
          <a:ea typeface="+mn-ea"/>
          <a:cs typeface="+mn-cs"/>
        </a:defRPr>
      </a:lvl2pPr>
      <a:lvl3pPr marL="774551">
        <a:defRPr>
          <a:latin typeface="+mn-lt"/>
          <a:ea typeface="+mn-ea"/>
          <a:cs typeface="+mn-cs"/>
        </a:defRPr>
      </a:lvl3pPr>
      <a:lvl4pPr marL="1161826">
        <a:defRPr>
          <a:latin typeface="+mn-lt"/>
          <a:ea typeface="+mn-ea"/>
          <a:cs typeface="+mn-cs"/>
        </a:defRPr>
      </a:lvl4pPr>
      <a:lvl5pPr marL="1549101">
        <a:defRPr>
          <a:latin typeface="+mn-lt"/>
          <a:ea typeface="+mn-ea"/>
          <a:cs typeface="+mn-cs"/>
        </a:defRPr>
      </a:lvl5pPr>
      <a:lvl6pPr marL="1936377">
        <a:defRPr>
          <a:latin typeface="+mn-lt"/>
          <a:ea typeface="+mn-ea"/>
          <a:cs typeface="+mn-cs"/>
        </a:defRPr>
      </a:lvl6pPr>
      <a:lvl7pPr marL="2323652">
        <a:defRPr>
          <a:latin typeface="+mn-lt"/>
          <a:ea typeface="+mn-ea"/>
          <a:cs typeface="+mn-cs"/>
        </a:defRPr>
      </a:lvl7pPr>
      <a:lvl8pPr marL="2710927">
        <a:defRPr>
          <a:latin typeface="+mn-lt"/>
          <a:ea typeface="+mn-ea"/>
          <a:cs typeface="+mn-cs"/>
        </a:defRPr>
      </a:lvl8pPr>
      <a:lvl9pPr marL="30982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87275">
        <a:defRPr>
          <a:latin typeface="+mn-lt"/>
          <a:ea typeface="+mn-ea"/>
          <a:cs typeface="+mn-cs"/>
        </a:defRPr>
      </a:lvl2pPr>
      <a:lvl3pPr marL="774551">
        <a:defRPr>
          <a:latin typeface="+mn-lt"/>
          <a:ea typeface="+mn-ea"/>
          <a:cs typeface="+mn-cs"/>
        </a:defRPr>
      </a:lvl3pPr>
      <a:lvl4pPr marL="1161826">
        <a:defRPr>
          <a:latin typeface="+mn-lt"/>
          <a:ea typeface="+mn-ea"/>
          <a:cs typeface="+mn-cs"/>
        </a:defRPr>
      </a:lvl4pPr>
      <a:lvl5pPr marL="1549101">
        <a:defRPr>
          <a:latin typeface="+mn-lt"/>
          <a:ea typeface="+mn-ea"/>
          <a:cs typeface="+mn-cs"/>
        </a:defRPr>
      </a:lvl5pPr>
      <a:lvl6pPr marL="1936377">
        <a:defRPr>
          <a:latin typeface="+mn-lt"/>
          <a:ea typeface="+mn-ea"/>
          <a:cs typeface="+mn-cs"/>
        </a:defRPr>
      </a:lvl6pPr>
      <a:lvl7pPr marL="2323652">
        <a:defRPr>
          <a:latin typeface="+mn-lt"/>
          <a:ea typeface="+mn-ea"/>
          <a:cs typeface="+mn-cs"/>
        </a:defRPr>
      </a:lvl7pPr>
      <a:lvl8pPr marL="2710927">
        <a:defRPr>
          <a:latin typeface="+mn-lt"/>
          <a:ea typeface="+mn-ea"/>
          <a:cs typeface="+mn-cs"/>
        </a:defRPr>
      </a:lvl8pPr>
      <a:lvl9pPr marL="3098202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85800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DWVNUT+OptimaLTStd-Bold"/>
                <a:cs typeface="DWVNUT+OptimaLTStd-Bold"/>
              </a:rPr>
              <a:t>10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62097" y="438568"/>
            <a:ext cx="3050838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LKEFG+OptimaLTStd-Medium"/>
                <a:cs typeface="SLKEFG+OptimaLTStd-Medium"/>
              </a:rPr>
              <a:t>Chemical Engineering Computation with </a:t>
            </a:r>
            <a:r>
              <a:rPr sz="900" spc="-10">
                <a:solidFill>
                  <a:srgbClr val="000000"/>
                </a:solidFill>
                <a:latin typeface="SLKEFG+OptimaLTStd-Medium"/>
                <a:cs typeface="SLKEFG+OptimaLTStd-Medium"/>
              </a:rPr>
              <a:t>MATLAB®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5800" y="772795"/>
            <a:ext cx="5783141" cy="484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Then</a:t>
            </a:r>
            <a:r>
              <a:rPr sz="1000" spc="69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the</a:t>
            </a:r>
            <a:r>
              <a:rPr sz="1000" spc="69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transpose</a:t>
            </a:r>
            <a:r>
              <a:rPr sz="1000" spc="69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of</a:t>
            </a:r>
            <a:r>
              <a:rPr sz="1000" spc="15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A</a:t>
            </a:r>
            <a:r>
              <a:rPr sz="1000" spc="69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(A'),</a:t>
            </a:r>
            <a:r>
              <a:rPr sz="1000" spc="69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addition</a:t>
            </a:r>
            <a:r>
              <a:rPr sz="1000" spc="69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C</a:t>
            </a:r>
            <a:r>
              <a:rPr sz="1000" spc="69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=</a:t>
            </a:r>
            <a:r>
              <a:rPr sz="1000" spc="15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A+B,</a:t>
            </a:r>
            <a:r>
              <a:rPr sz="1000" spc="69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subtraction</a:t>
            </a:r>
            <a:r>
              <a:rPr sz="1000" spc="69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D</a:t>
            </a:r>
            <a:r>
              <a:rPr sz="1000" spc="69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=</a:t>
            </a:r>
            <a:r>
              <a:rPr sz="1000" spc="15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A–B,</a:t>
            </a:r>
            <a:r>
              <a:rPr sz="1000" spc="69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and</a:t>
            </a:r>
            <a:r>
              <a:rPr sz="1000" spc="69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product</a:t>
            </a:r>
            <a:r>
              <a:rPr sz="1000" spc="69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P</a:t>
            </a:r>
            <a:r>
              <a:rPr sz="1000" spc="69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=</a:t>
            </a:r>
            <a:r>
              <a:rPr sz="1000" spc="15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A*B</a:t>
            </a:r>
            <a:r>
              <a:rPr sz="1000" spc="69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are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 spc="-10">
                <a:solidFill>
                  <a:srgbClr val="000000"/>
                </a:solidFill>
                <a:latin typeface="FJRTBO+TimesLTStd-Roman"/>
                <a:cs typeface="FJRTBO+TimesLTStd-Roman"/>
              </a:rPr>
              <a:t>given</a:t>
            </a:r>
            <a:r>
              <a:rPr sz="1000" spc="10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by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5800" y="1256245"/>
            <a:ext cx="2287143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&gt;&gt; A = [3 1 2; -1 0 1; 6 2 4]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A =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8700" y="1530565"/>
            <a:ext cx="30861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8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3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-1</a:t>
            </a:r>
          </a:p>
          <a:p>
            <a:pPr marL="6858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6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45919" y="1530565"/>
            <a:ext cx="24002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1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0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2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194560" y="1530565"/>
            <a:ext cx="24002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2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1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4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85800" y="1942045"/>
            <a:ext cx="514350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&gt;&gt; A'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ans =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97280" y="2216364"/>
            <a:ext cx="24003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3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1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577339" y="2216364"/>
            <a:ext cx="30860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-1</a:t>
            </a:r>
          </a:p>
          <a:p>
            <a:pPr marL="6857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0</a:t>
            </a:r>
          </a:p>
          <a:p>
            <a:pPr marL="6857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1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194560" y="2216364"/>
            <a:ext cx="24002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6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2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4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85800" y="2627844"/>
            <a:ext cx="2366010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&gt;&gt; B = [2 0 1; 1 -3 2; -2 1 1]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B =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028700" y="2902164"/>
            <a:ext cx="30861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8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2</a:t>
            </a:r>
          </a:p>
          <a:p>
            <a:pPr marL="6858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1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-2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577339" y="2902164"/>
            <a:ext cx="30860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79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0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-3</a:t>
            </a:r>
          </a:p>
          <a:p>
            <a:pPr marL="6857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1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194560" y="2902164"/>
            <a:ext cx="24002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1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2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1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85800" y="3313643"/>
            <a:ext cx="857250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&gt;&gt; C = A+B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C =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097280" y="3587963"/>
            <a:ext cx="24003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5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0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4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577339" y="3587963"/>
            <a:ext cx="30860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79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1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-3</a:t>
            </a:r>
          </a:p>
          <a:p>
            <a:pPr marL="6857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3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2194560" y="3587963"/>
            <a:ext cx="24002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3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3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5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685800" y="3999442"/>
            <a:ext cx="857250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&gt;&gt; D = A-B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D =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028700" y="4273762"/>
            <a:ext cx="30861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8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1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-2</a:t>
            </a:r>
          </a:p>
          <a:p>
            <a:pPr marL="6858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8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645919" y="4273762"/>
            <a:ext cx="24002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1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3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1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2125980" y="4273762"/>
            <a:ext cx="30860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79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1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-1</a:t>
            </a:r>
          </a:p>
          <a:p>
            <a:pPr marL="6857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3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685800" y="4685241"/>
            <a:ext cx="85725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&gt;&gt; P = A*B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685800" y="4822401"/>
            <a:ext cx="651510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P =</a:t>
            </a:r>
          </a:p>
          <a:p>
            <a:pPr marL="41148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3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577339" y="4959561"/>
            <a:ext cx="30860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-1</a:t>
            </a:r>
          </a:p>
          <a:p>
            <a:pPr marL="6857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1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-2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2125980" y="4959561"/>
            <a:ext cx="30860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79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7</a:t>
            </a:r>
          </a:p>
          <a:p>
            <a:pPr marL="6857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0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14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028700" y="5096721"/>
            <a:ext cx="308610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-4</a:t>
            </a:r>
          </a:p>
          <a:p>
            <a:pPr marL="6858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6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685800" y="5560694"/>
            <a:ext cx="5783871" cy="4886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The</a:t>
            </a:r>
            <a:r>
              <a:rPr sz="1000" spc="-25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function</a:t>
            </a:r>
            <a:r>
              <a:rPr sz="1000" spc="-25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QOKLL+CourierStd"/>
                <a:cs typeface="CQOKLL+CourierStd"/>
              </a:rPr>
              <a:t>sum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returns</a:t>
            </a:r>
            <a:r>
              <a:rPr sz="1000" spc="-25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the</a:t>
            </a:r>
            <a:r>
              <a:rPr sz="1000" spc="-25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sum</a:t>
            </a:r>
            <a:r>
              <a:rPr sz="1000" spc="-25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of</a:t>
            </a:r>
            <a:r>
              <a:rPr sz="1000" spc="-25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a</a:t>
            </a:r>
            <a:r>
              <a:rPr sz="1000" spc="-25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vector</a:t>
            </a:r>
            <a:r>
              <a:rPr sz="1000" spc="-21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or</a:t>
            </a:r>
            <a:r>
              <a:rPr sz="1000" spc="-25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sums</a:t>
            </a:r>
            <a:r>
              <a:rPr sz="1000" spc="-25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of</a:t>
            </a:r>
            <a:r>
              <a:rPr sz="1000" spc="-25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the</a:t>
            </a:r>
            <a:r>
              <a:rPr sz="1000" spc="-25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columns</a:t>
            </a:r>
            <a:r>
              <a:rPr sz="1000" spc="-25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of</a:t>
            </a:r>
            <a:r>
              <a:rPr sz="1000" spc="-25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a</a:t>
            </a:r>
            <a:r>
              <a:rPr sz="1000" spc="-25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matrix.</a:t>
            </a:r>
            <a:r>
              <a:rPr sz="1000" spc="-43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 spc="-80">
                <a:solidFill>
                  <a:srgbClr val="000000"/>
                </a:solidFill>
                <a:latin typeface="FJRTBO+TimesLTStd-Roman"/>
                <a:cs typeface="FJRTBO+TimesLTStd-Roman"/>
              </a:rPr>
              <a:t>To</a:t>
            </a:r>
            <a:r>
              <a:rPr sz="1000" spc="55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ﬁnd</a:t>
            </a:r>
            <a:r>
              <a:rPr sz="1000" spc="-25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the</a:t>
            </a:r>
            <a:r>
              <a:rPr sz="1000" spc="-25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sum</a:t>
            </a:r>
            <a:r>
              <a:rPr sz="1000" spc="-25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of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all elements of a matrix</a:t>
            </a:r>
            <a:r>
              <a:rPr sz="1000" spc="-55">
                <a:solidFill>
                  <a:srgbClr val="000000"/>
                </a:solidFill>
                <a:latin typeface="FJRTBO+TimesLTStd-Roman"/>
                <a:cs typeface="FJRTBO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A, we can use </a:t>
            </a:r>
            <a:r>
              <a:rPr sz="1000">
                <a:solidFill>
                  <a:srgbClr val="000000"/>
                </a:solidFill>
                <a:latin typeface="CQOKLL+CourierStd"/>
                <a:cs typeface="CQOKLL+CourierStd"/>
              </a:rPr>
              <a:t>sum(sum(A))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: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685800" y="6056845"/>
            <a:ext cx="788669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&gt;&gt; sum(A)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ans =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1028700" y="633116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8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1440179" y="633116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3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1851660" y="633116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7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685800" y="6468326"/>
            <a:ext cx="113156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&gt;&gt; sum(sum(A))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ans =</a:t>
            </a:r>
          </a:p>
          <a:p>
            <a:pPr marL="27431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18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685800" y="7016115"/>
            <a:ext cx="3461677" cy="336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The function </a:t>
            </a:r>
            <a:r>
              <a:rPr sz="1000">
                <a:solidFill>
                  <a:srgbClr val="000000"/>
                </a:solidFill>
                <a:latin typeface="CQOKLL+CourierStd"/>
                <a:cs typeface="CQOKLL+CourierStd"/>
              </a:rPr>
              <a:t>diag</a:t>
            </a:r>
            <a:r>
              <a:rPr sz="1000">
                <a:solidFill>
                  <a:srgbClr val="000000"/>
                </a:solidFill>
                <a:latin typeface="FJRTBO+TimesLTStd-Roman"/>
                <a:cs typeface="FJRTBO+TimesLTStd-Roman"/>
              </a:rPr>
              <a:t>returns the diagonal in a square matrix: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685800" y="7306526"/>
            <a:ext cx="857250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&gt;&gt; diag(A)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ans =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1097280" y="7580845"/>
            <a:ext cx="24003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3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0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4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685800" y="7992326"/>
            <a:ext cx="120014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&gt;&gt; sum(diag(A))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ans =</a:t>
            </a:r>
          </a:p>
          <a:p>
            <a:pPr marL="41148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OKLL+CourierStd"/>
                <a:cs typeface="CQOKLL+CourierStd"/>
              </a:rPr>
              <a:t>7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85800" y="438568"/>
            <a:ext cx="1516875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KROLO+OptimaLTStd-Medium"/>
                <a:cs typeface="CKROLO+OptimaLTStd-Medium"/>
              </a:rPr>
              <a:t>Introduction to </a:t>
            </a:r>
            <a:r>
              <a:rPr sz="900" spc="-10">
                <a:solidFill>
                  <a:srgbClr val="000000"/>
                </a:solidFill>
                <a:latin typeface="CKROLO+OptimaLTStd-Medium"/>
                <a:cs typeface="CKROLO+OptimaLTStd-Medium"/>
              </a:rPr>
              <a:t>MATLAB®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87898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NBLPR+OptimaLTStd-Bold"/>
                <a:cs typeface="NNBLPR+OptimaLTStd-Bold"/>
              </a:rPr>
              <a:t>11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5800" y="772795"/>
            <a:ext cx="5782996" cy="6370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For</a:t>
            </a:r>
            <a:r>
              <a:rPr sz="1000" spc="83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the</a:t>
            </a:r>
            <a:r>
              <a:rPr sz="1000" spc="76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exponentiation</a:t>
            </a:r>
            <a:r>
              <a:rPr sz="1000" spc="77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operator,</a:t>
            </a:r>
            <a:r>
              <a:rPr sz="1000" spc="81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typing</a:t>
            </a:r>
            <a:r>
              <a:rPr sz="1000" spc="21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A^2</a:t>
            </a:r>
            <a:r>
              <a:rPr sz="1000" spc="76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would</a:t>
            </a:r>
            <a:r>
              <a:rPr sz="1000" spc="79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tell</a:t>
            </a:r>
            <a:r>
              <a:rPr sz="1000" spc="76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QDJGUJ+TimesLTStd-Roman"/>
                <a:cs typeface="QDJGUJ+TimesLTStd-Roman"/>
              </a:rPr>
              <a:t>MATLAB</a:t>
            </a:r>
            <a:r>
              <a:rPr sz="1000" spc="99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to</a:t>
            </a:r>
            <a:r>
              <a:rPr sz="1000" spc="76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use</a:t>
            </a:r>
            <a:r>
              <a:rPr sz="1000" spc="76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matrix</a:t>
            </a:r>
            <a:r>
              <a:rPr sz="1000" spc="76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multiplication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to multiply</a:t>
            </a:r>
            <a:r>
              <a:rPr sz="1000" spc="-47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A by itself,</a:t>
            </a:r>
            <a:r>
              <a:rPr sz="1000" spc="-47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A*A. But, typing</a:t>
            </a:r>
            <a:r>
              <a:rPr sz="1000" spc="-47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A.^2 returns the matrix formed by raising each of the ele-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ments of</a:t>
            </a:r>
            <a:r>
              <a:rPr sz="1000" spc="-55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A to the power 2. For example: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5800" y="1446745"/>
            <a:ext cx="1419605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&gt;&gt; W = [2 1; -3 4]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W =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60119" y="1721065"/>
            <a:ext cx="308610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8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2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-3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40179" y="1721065"/>
            <a:ext cx="240030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1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4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85800" y="1995385"/>
            <a:ext cx="58293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&gt;&gt; W^2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ans =</a:t>
            </a:r>
          </a:p>
          <a:p>
            <a:pPr marL="34290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1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440179" y="226970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6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91539" y="2406864"/>
            <a:ext cx="37719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-18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371599" y="2406864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13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85800" y="2544024"/>
            <a:ext cx="65151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&gt;&gt; W.^2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ans =</a:t>
            </a:r>
          </a:p>
          <a:p>
            <a:pPr marL="34290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4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440179" y="2818344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1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028700" y="2955504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9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371599" y="2955504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16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38200" y="3295014"/>
            <a:ext cx="4664252" cy="332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In the exponentiation, a vector or a matrix can be used as a </a:t>
            </a:r>
            <a:r>
              <a:rPr sz="1000" spc="-15">
                <a:solidFill>
                  <a:srgbClr val="000000"/>
                </a:solidFill>
                <a:latin typeface="QDJGUJ+TimesLTStd-Roman"/>
                <a:cs typeface="QDJGUJ+TimesLTStd-Roman"/>
              </a:rPr>
              <a:t>power.</a:t>
            </a:r>
            <a:r>
              <a:rPr sz="1000" spc="15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For example: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85800" y="3638765"/>
            <a:ext cx="3391282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&gt;&gt; x = [3 1 2], y = [4 2 3], z = [2 1; 4 3]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x =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097280" y="391308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3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577339" y="391308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1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2125980" y="391308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2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685800" y="4050245"/>
            <a:ext cx="37719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y =</a:t>
            </a:r>
          </a:p>
          <a:p>
            <a:pPr marL="0" marR="0">
              <a:lnSpc>
                <a:spcPts val="996"/>
              </a:lnSpc>
              <a:spcBef>
                <a:spcPts val="116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z =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097280" y="418740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4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577339" y="418740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2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2125980" y="4187405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3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097280" y="4461724"/>
            <a:ext cx="240030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2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4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577339" y="4461724"/>
            <a:ext cx="240029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1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3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685800" y="4736044"/>
            <a:ext cx="651510" cy="9837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&gt;&gt; x.^y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ans =</a:t>
            </a:r>
          </a:p>
          <a:p>
            <a:pPr marL="34290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81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&gt;&gt; 2.^x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ans =</a:t>
            </a:r>
          </a:p>
          <a:p>
            <a:pPr marL="41148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8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1577339" y="5010364"/>
            <a:ext cx="240029" cy="709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1</a:t>
            </a:r>
          </a:p>
          <a:p>
            <a:pPr marL="0" marR="0">
              <a:lnSpc>
                <a:spcPts val="996"/>
              </a:lnSpc>
              <a:spcBef>
                <a:spcPts val="224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2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2125980" y="5010364"/>
            <a:ext cx="240029" cy="709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8</a:t>
            </a:r>
          </a:p>
          <a:p>
            <a:pPr marL="0" marR="0">
              <a:lnSpc>
                <a:spcPts val="996"/>
              </a:lnSpc>
              <a:spcBef>
                <a:spcPts val="224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4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685800" y="5559003"/>
            <a:ext cx="651510" cy="57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&gt;&gt; 2.^z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ans =</a:t>
            </a:r>
          </a:p>
          <a:p>
            <a:pPr marL="41148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4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577339" y="5833323"/>
            <a:ext cx="240029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2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8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1028700" y="5970483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16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685800" y="6297295"/>
            <a:ext cx="5783287" cy="7894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As</a:t>
            </a:r>
            <a:r>
              <a:rPr sz="1000" spc="72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stated</a:t>
            </a:r>
            <a:r>
              <a:rPr sz="1000" spc="72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before,</a:t>
            </a:r>
            <a:r>
              <a:rPr sz="1000" spc="72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the</a:t>
            </a:r>
            <a:r>
              <a:rPr sz="1000" spc="72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conjugate</a:t>
            </a:r>
            <a:r>
              <a:rPr sz="1000" spc="73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transpose</a:t>
            </a:r>
            <a:r>
              <a:rPr sz="1000" spc="72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of</a:t>
            </a:r>
            <a:r>
              <a:rPr sz="1000" spc="72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the</a:t>
            </a:r>
            <a:r>
              <a:rPr sz="1000" spc="72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matrix</a:t>
            </a:r>
            <a:r>
              <a:rPr sz="1000" spc="17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A</a:t>
            </a:r>
            <a:r>
              <a:rPr sz="1000" spc="72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is</a:t>
            </a:r>
            <a:r>
              <a:rPr sz="1000" spc="72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obtained</a:t>
            </a:r>
            <a:r>
              <a:rPr sz="1000" spc="72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from</a:t>
            </a:r>
            <a:r>
              <a:rPr sz="1000" spc="17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A'.</a:t>
            </a:r>
            <a:r>
              <a:rPr sz="1000" spc="72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If</a:t>
            </a:r>
            <a:r>
              <a:rPr sz="1000" spc="17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A</a:t>
            </a:r>
            <a:r>
              <a:rPr sz="1000" spc="72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is</a:t>
            </a:r>
            <a:r>
              <a:rPr sz="1000" spc="72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real,</a:t>
            </a:r>
            <a:r>
              <a:rPr sz="1000" spc="72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this</a:t>
            </a:r>
            <a:r>
              <a:rPr sz="1000" spc="72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is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simply</a:t>
            </a:r>
            <a:r>
              <a:rPr sz="1000" spc="-44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the</a:t>
            </a:r>
            <a:r>
              <a:rPr sz="1000" spc="-46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transpose.</a:t>
            </a:r>
            <a:r>
              <a:rPr sz="1000" spc="-63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The</a:t>
            </a:r>
            <a:r>
              <a:rPr sz="1000" spc="-44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transpose</a:t>
            </a:r>
            <a:r>
              <a:rPr sz="1000" spc="-46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without</a:t>
            </a:r>
            <a:r>
              <a:rPr sz="1000" spc="-46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conjugation</a:t>
            </a:r>
            <a:r>
              <a:rPr sz="1000" spc="-44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is</a:t>
            </a:r>
            <a:r>
              <a:rPr sz="1000" spc="-46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obtained</a:t>
            </a:r>
            <a:r>
              <a:rPr sz="1000" spc="-44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with</a:t>
            </a:r>
            <a:r>
              <a:rPr sz="1000" spc="-100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A.'.</a:t>
            </a:r>
            <a:r>
              <a:rPr sz="1000" spc="-62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The</a:t>
            </a:r>
            <a:r>
              <a:rPr sz="1000" spc="-46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functional</a:t>
            </a:r>
            <a:r>
              <a:rPr sz="1000" spc="-46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alterna-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 spc="-10">
                <a:solidFill>
                  <a:srgbClr val="000000"/>
                </a:solidFill>
                <a:latin typeface="QDJGUJ+TimesLTStd-Roman"/>
                <a:cs typeface="QDJGUJ+TimesLTStd-Roman"/>
              </a:rPr>
              <a:t>tives</a:t>
            </a:r>
            <a:r>
              <a:rPr sz="1000" spc="-34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QPGPN+CourierStd"/>
                <a:cs typeface="VQPGPN+CourierStd"/>
              </a:rPr>
              <a:t>ctranspose(A)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and</a:t>
            </a:r>
            <a:r>
              <a:rPr sz="1000" spc="-44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QPGPN+CourierStd"/>
                <a:cs typeface="VQPGPN+CourierStd"/>
              </a:rPr>
              <a:t>transpose(A)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are</a:t>
            </a:r>
            <a:r>
              <a:rPr sz="1000" spc="-44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sometimes</a:t>
            </a:r>
            <a:r>
              <a:rPr sz="1000" spc="-44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more</a:t>
            </a:r>
            <a:r>
              <a:rPr sz="1000" spc="-44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convenient.</a:t>
            </a:r>
            <a:r>
              <a:rPr sz="1000" spc="-40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Let</a:t>
            </a:r>
            <a:r>
              <a:rPr sz="1000" spc="-44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JIQOM+TimesLTStd-Italic"/>
                <a:cs typeface="QJIQOM+TimesLTStd-Italic"/>
              </a:rPr>
              <a:t>Z</a:t>
            </a:r>
            <a:r>
              <a:rPr sz="1000" spc="-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be</a:t>
            </a:r>
            <a:r>
              <a:rPr sz="1000" spc="-44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a</a:t>
            </a:r>
            <a:r>
              <a:rPr sz="1000" spc="-44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complex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matrix </a:t>
            </a:r>
            <a:r>
              <a:rPr sz="1000" spc="-10">
                <a:solidFill>
                  <a:srgbClr val="000000"/>
                </a:solidFill>
                <a:latin typeface="QDJGUJ+TimesLTStd-Roman"/>
                <a:cs typeface="QDJGUJ+TimesLTStd-Roman"/>
              </a:rPr>
              <a:t>given</a:t>
            </a:r>
            <a:r>
              <a:rPr sz="1000" spc="10">
                <a:solidFill>
                  <a:srgbClr val="000000"/>
                </a:solidFill>
                <a:latin typeface="QDJGUJ+TimesLTStd-Roman"/>
                <a:cs typeface="QDJGU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DJGUJ+TimesLTStd-Roman"/>
                <a:cs typeface="QDJGUJ+TimesLTStd-Roman"/>
              </a:rPr>
              <a:t>by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2705100" y="7119493"/>
            <a:ext cx="639381" cy="471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709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TMRWE+SymbolMT"/>
                <a:cs typeface="MTMRWE+SymbolMT"/>
              </a:rPr>
              <a:t>é</a:t>
            </a:r>
            <a:r>
              <a:rPr sz="1000" spc="1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MTMRWE+SymbolMT"/>
                <a:cs typeface="MTMRWE+SymbolMT"/>
              </a:rPr>
              <a:t>-</a:t>
            </a:r>
            <a:r>
              <a:rPr sz="1000">
                <a:solidFill>
                  <a:srgbClr val="000000"/>
                </a:solidFill>
                <a:latin typeface="HQJFIM+TimesLTStd-Roman"/>
                <a:cs typeface="HQJFIM+TimesLTStd-Roman"/>
              </a:rPr>
              <a:t>1</a:t>
            </a:r>
          </a:p>
          <a:p>
            <a:pPr marL="0" marR="0">
              <a:lnSpc>
                <a:spcPts val="678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IDRUM+TimesLTStd-Italic"/>
                <a:cs typeface="MIDRUM+TimesLTStd-Italic"/>
              </a:rPr>
              <a:t>Z</a:t>
            </a:r>
            <a:r>
              <a:rPr sz="10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MTMRWE+SymbolMT"/>
                <a:cs typeface="MTMRWE+SymbolMT"/>
              </a:rPr>
              <a:t>=</a:t>
            </a:r>
            <a:r>
              <a:rPr sz="10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MTMRWE+SymbolMT"/>
                <a:cs typeface="MTMRWE+SymbolMT"/>
              </a:rPr>
              <a:t>ê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3480561" y="7134986"/>
            <a:ext cx="225806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IDRUM+TimesLTStd-Italic"/>
                <a:cs typeface="MIDRUM+TimesLTStd-Italic"/>
              </a:rPr>
              <a:t>i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3636946" y="7124683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TMRWE+SymbolMT"/>
                <a:cs typeface="MTMRWE+SymbolMT"/>
              </a:rPr>
              <a:t>ù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636962" y="7245333"/>
            <a:ext cx="239268" cy="441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TMRWE+SymbolMT"/>
                <a:cs typeface="MTMRWE+SymbolMT"/>
              </a:rPr>
              <a:t>ú</a:t>
            </a:r>
          </a:p>
          <a:p>
            <a:pPr marL="0" marR="0">
              <a:lnSpc>
                <a:spcPts val="75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TMRWE+SymbolMT"/>
                <a:cs typeface="MTMRWE+SymbolMT"/>
              </a:rPr>
              <a:t>û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2974577" y="7310025"/>
            <a:ext cx="843724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QJFIM+TimesLTStd-Roman"/>
                <a:cs typeface="HQJFIM+TimesLTStd-Roman"/>
              </a:rPr>
              <a:t>2</a:t>
            </a:r>
            <a:r>
              <a:rPr sz="1000" spc="-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MTMRWE+SymbolMT"/>
                <a:cs typeface="MTMRWE+SymbolMT"/>
              </a:rPr>
              <a:t>+</a:t>
            </a:r>
            <a:r>
              <a:rPr sz="1000" spc="-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MIDRUM+TimesLTStd-Italic"/>
                <a:cs typeface="MIDRUM+TimesLTStd-Italic"/>
              </a:rPr>
              <a:t>i</a:t>
            </a:r>
            <a:r>
              <a:rPr sz="1000" spc="11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 spc="100">
                <a:solidFill>
                  <a:srgbClr val="000000"/>
                </a:solidFill>
                <a:latin typeface="HQJFIM+TimesLTStd-Roman"/>
                <a:cs typeface="HQJFIM+TimesLTStd-Roman"/>
              </a:rPr>
              <a:t>1</a:t>
            </a:r>
            <a:r>
              <a:rPr sz="1000">
                <a:solidFill>
                  <a:srgbClr val="000000"/>
                </a:solidFill>
                <a:latin typeface="MTMRWE+SymbolMT"/>
                <a:cs typeface="MTMRWE+SymbolMT"/>
              </a:rPr>
              <a:t>+</a:t>
            </a:r>
            <a:r>
              <a:rPr sz="1000" spc="-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HQJFIM+TimesLTStd-Roman"/>
                <a:cs typeface="HQJFIM+TimesLTStd-Roman"/>
              </a:rPr>
              <a:t>2</a:t>
            </a:r>
            <a:r>
              <a:rPr sz="1000">
                <a:solidFill>
                  <a:srgbClr val="000000"/>
                </a:solidFill>
                <a:latin typeface="MIDRUM+TimesLTStd-Italic"/>
                <a:cs typeface="MIDRUM+TimesLTStd-Italic"/>
              </a:rPr>
              <a:t>i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2922190" y="7340583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TMRWE+SymbolMT"/>
                <a:cs typeface="MTMRWE+SymbolMT"/>
              </a:rPr>
              <a:t>ë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685800" y="7707845"/>
            <a:ext cx="2996947" cy="846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&gt;&gt; Z = [-1 i;2+i 1+2i]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Z =</a:t>
            </a:r>
          </a:p>
          <a:p>
            <a:pPr marL="13716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-1.0000 + 0.0000i</a:t>
            </a:r>
            <a:r>
              <a:rPr sz="900" spc="1080">
                <a:solidFill>
                  <a:srgbClr val="000000"/>
                </a:solidFill>
                <a:latin typeface="VQPGPN+CourierStd"/>
                <a:cs typeface="VQPGPN+CourierStd"/>
              </a:rPr>
              <a:t> </a:t>
            </a: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0.0000 + 1.0000i</a:t>
            </a:r>
          </a:p>
          <a:p>
            <a:pPr marL="205739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2.0000 + 1.0000i</a:t>
            </a:r>
            <a:r>
              <a:rPr sz="900" spc="1080">
                <a:solidFill>
                  <a:srgbClr val="000000"/>
                </a:solidFill>
                <a:latin typeface="VQPGPN+CourierStd"/>
                <a:cs typeface="VQPGPN+CourierStd"/>
              </a:rPr>
              <a:t> </a:t>
            </a: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1.0000 + 2.0000i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PGPN+CourierStd"/>
                <a:cs typeface="VQPGPN+CourierStd"/>
              </a:rPr>
              <a:t>&gt;&gt; Z'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85800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SIAFA+OptimaLTStd-Bold"/>
                <a:cs typeface="VSIAFA+OptimaLTStd-Bold"/>
              </a:rPr>
              <a:t>12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62097" y="438568"/>
            <a:ext cx="3050838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SRAQH+OptimaLTStd-Medium"/>
                <a:cs typeface="PSRAQH+OptimaLTStd-Medium"/>
              </a:rPr>
              <a:t>Chemical Engineering Computation with </a:t>
            </a:r>
            <a:r>
              <a:rPr sz="900" spc="-10">
                <a:solidFill>
                  <a:srgbClr val="000000"/>
                </a:solidFill>
                <a:latin typeface="PSRAQH+OptimaLTStd-Medium"/>
                <a:cs typeface="PSRAQH+OptimaLTStd-Medium"/>
              </a:rPr>
              <a:t>MATLAB®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5800" y="773810"/>
            <a:ext cx="51435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ans =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5800" y="910970"/>
            <a:ext cx="2996947" cy="1258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16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-1.0000 + 0.0000i</a:t>
            </a:r>
            <a:r>
              <a:rPr sz="900" spc="1080">
                <a:solidFill>
                  <a:srgbClr val="000000"/>
                </a:solidFill>
                <a:latin typeface="RFEMSV+CourierStd"/>
                <a:cs typeface="RFEMSV+CourierStd"/>
              </a:rPr>
              <a:t> </a:t>
            </a: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2.0000 - 1.0000i</a:t>
            </a:r>
          </a:p>
          <a:p>
            <a:pPr marL="20573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0.0000 - 1.0000i</a:t>
            </a:r>
            <a:r>
              <a:rPr sz="900" spc="1080">
                <a:solidFill>
                  <a:srgbClr val="000000"/>
                </a:solidFill>
                <a:latin typeface="RFEMSV+CourierStd"/>
                <a:cs typeface="RFEMSV+CourierStd"/>
              </a:rPr>
              <a:t> </a:t>
            </a: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1.0000 - 2.0000i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&gt;&gt; Z.'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ans =</a:t>
            </a:r>
          </a:p>
          <a:p>
            <a:pPr marL="13716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-1.0000 + 0.0000i</a:t>
            </a:r>
            <a:r>
              <a:rPr sz="900" spc="1080">
                <a:solidFill>
                  <a:srgbClr val="000000"/>
                </a:solidFill>
                <a:latin typeface="RFEMSV+CourierStd"/>
                <a:cs typeface="RFEMSV+CourierStd"/>
              </a:rPr>
              <a:t> </a:t>
            </a: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2.0000 + 1.0000i</a:t>
            </a:r>
          </a:p>
          <a:p>
            <a:pPr marL="20573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0.0000 + 1.0000i</a:t>
            </a:r>
            <a:r>
              <a:rPr sz="900" spc="1080">
                <a:solidFill>
                  <a:srgbClr val="000000"/>
                </a:solidFill>
                <a:latin typeface="RFEMSV+CourierStd"/>
                <a:cs typeface="RFEMSV+CourierStd"/>
              </a:rPr>
              <a:t> </a:t>
            </a: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1.0000 + 2.0000i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&gt;&gt; ctranspose(Z)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ans =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5800" y="2008248"/>
            <a:ext cx="2996947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16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-1.0000 + 0.0000i</a:t>
            </a:r>
            <a:r>
              <a:rPr sz="900" spc="1080">
                <a:solidFill>
                  <a:srgbClr val="000000"/>
                </a:solidFill>
                <a:latin typeface="RFEMSV+CourierStd"/>
                <a:cs typeface="RFEMSV+CourierStd"/>
              </a:rPr>
              <a:t> </a:t>
            </a: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2.0000 - 1.0000i</a:t>
            </a:r>
          </a:p>
          <a:p>
            <a:pPr marL="20573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0.0000 - 1.0000i</a:t>
            </a:r>
            <a:r>
              <a:rPr sz="900" spc="1080">
                <a:solidFill>
                  <a:srgbClr val="000000"/>
                </a:solidFill>
                <a:latin typeface="RFEMSV+CourierStd"/>
                <a:cs typeface="RFEMSV+CourierStd"/>
              </a:rPr>
              <a:t> </a:t>
            </a: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1.0000 - 2.0000i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&gt;&gt; transpose(Z)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5800" y="2419728"/>
            <a:ext cx="51435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ans =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22960" y="2556888"/>
            <a:ext cx="2839213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-1.0000 + 0.0000i</a:t>
            </a:r>
            <a:r>
              <a:rPr sz="900" spc="1080">
                <a:solidFill>
                  <a:srgbClr val="000000"/>
                </a:solidFill>
                <a:latin typeface="RFEMSV+CourierStd"/>
                <a:cs typeface="RFEMSV+CourierStd"/>
              </a:rPr>
              <a:t> </a:t>
            </a: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2.0000 + 1.0000i</a:t>
            </a:r>
          </a:p>
          <a:p>
            <a:pPr marL="6857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0.0000 + 1.0000i</a:t>
            </a:r>
            <a:r>
              <a:rPr sz="900" spc="1080">
                <a:solidFill>
                  <a:srgbClr val="000000"/>
                </a:solidFill>
                <a:latin typeface="RFEMSV+CourierStd"/>
                <a:cs typeface="RFEMSV+CourierStd"/>
              </a:rPr>
              <a:t> </a:t>
            </a: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1.0000 + 2.0000i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85800" y="3008159"/>
            <a:ext cx="5784018" cy="488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399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The</a:t>
            </a:r>
            <a:r>
              <a:rPr sz="1000" spc="7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functions</a:t>
            </a:r>
            <a:r>
              <a:rPr sz="1000" spc="7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FEMSV+CourierStd"/>
                <a:cs typeface="RFEMSV+CourierStd"/>
              </a:rPr>
              <a:t>rank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,</a:t>
            </a:r>
            <a:r>
              <a:rPr sz="1000" spc="7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FEMSV+CourierStd"/>
                <a:cs typeface="RFEMSV+CourierStd"/>
              </a:rPr>
              <a:t>det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,</a:t>
            </a:r>
            <a:r>
              <a:rPr sz="1000" spc="7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and</a:t>
            </a:r>
            <a:r>
              <a:rPr sz="1000" spc="7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FEMSV+CourierStd"/>
                <a:cs typeface="RFEMSV+CourierStd"/>
              </a:rPr>
              <a:t>inv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calculate,</a:t>
            </a:r>
            <a:r>
              <a:rPr sz="1000" spc="7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respectively,</a:t>
            </a:r>
            <a:r>
              <a:rPr sz="1000" spc="8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the</a:t>
            </a:r>
            <a:r>
              <a:rPr sz="1000" spc="7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rank,</a:t>
            </a:r>
            <a:r>
              <a:rPr sz="1000" spc="7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the</a:t>
            </a:r>
            <a:r>
              <a:rPr sz="1000" spc="7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determinant,</a:t>
            </a:r>
            <a:r>
              <a:rPr sz="1000" spc="7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and</a:t>
            </a:r>
            <a:r>
              <a:rPr sz="1000" spc="7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the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inverse of a matrix.</a:t>
            </a:r>
            <a:r>
              <a:rPr sz="1000" spc="-18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The inverse of the matrix B can also be obtained by </a:t>
            </a:r>
            <a:r>
              <a:rPr sz="1000">
                <a:solidFill>
                  <a:srgbClr val="000000"/>
                </a:solidFill>
                <a:latin typeface="RFEMSV+CourierStd"/>
                <a:cs typeface="RFEMSV+CourierStd"/>
              </a:rPr>
              <a:t>B^-1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. For example: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85800" y="3491610"/>
            <a:ext cx="2366010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&gt;&gt; B = [2 0 1; 1 -2 3; -2 1 1]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B =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028700" y="3765930"/>
            <a:ext cx="30861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8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2</a:t>
            </a:r>
          </a:p>
          <a:p>
            <a:pPr marL="6858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1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-2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508759" y="3765930"/>
            <a:ext cx="30860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8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0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-2</a:t>
            </a:r>
          </a:p>
          <a:p>
            <a:pPr marL="6858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1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125980" y="3765930"/>
            <a:ext cx="24002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1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3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1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85800" y="4177410"/>
            <a:ext cx="857250" cy="9837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&gt;&gt; rank(B)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ans =</a:t>
            </a:r>
          </a:p>
          <a:p>
            <a:pPr marL="34290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3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&gt;&gt; det(B)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ans =</a:t>
            </a:r>
          </a:p>
          <a:p>
            <a:pPr marL="20573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-13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85800" y="5000369"/>
            <a:ext cx="788669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&gt;&gt; inv(B)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ans =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960119" y="5274688"/>
            <a:ext cx="2050542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0.3846</a:t>
            </a:r>
            <a:r>
              <a:rPr sz="900" spc="1080">
                <a:solidFill>
                  <a:srgbClr val="000000"/>
                </a:solidFill>
                <a:latin typeface="RFEMSV+CourierStd"/>
                <a:cs typeface="RFEMSV+CourierStd"/>
              </a:rPr>
              <a:t> </a:t>
            </a: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-0.0769</a:t>
            </a:r>
            <a:r>
              <a:rPr sz="900" spc="1080">
                <a:solidFill>
                  <a:srgbClr val="000000"/>
                </a:solidFill>
                <a:latin typeface="RFEMSV+CourierStd"/>
                <a:cs typeface="RFEMSV+CourierStd"/>
              </a:rPr>
              <a:t> </a:t>
            </a: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-0.1538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85800" y="5411848"/>
            <a:ext cx="2366011" cy="846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4319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0.5385</a:t>
            </a:r>
            <a:r>
              <a:rPr sz="900" spc="1080">
                <a:solidFill>
                  <a:srgbClr val="000000"/>
                </a:solidFill>
                <a:latin typeface="RFEMSV+CourierStd"/>
                <a:cs typeface="RFEMSV+CourierStd"/>
              </a:rPr>
              <a:t> </a:t>
            </a: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-0.3077</a:t>
            </a:r>
          </a:p>
          <a:p>
            <a:pPr marL="27431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0.2308</a:t>
            </a:r>
            <a:r>
              <a:rPr sz="900" spc="1620">
                <a:solidFill>
                  <a:srgbClr val="000000"/>
                </a:solidFill>
                <a:latin typeface="RFEMSV+CourierStd"/>
                <a:cs typeface="RFEMSV+CourierStd"/>
              </a:rPr>
              <a:t> </a:t>
            </a: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0.1538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&gt;&gt; B^-1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ans =</a:t>
            </a:r>
          </a:p>
          <a:p>
            <a:pPr marL="27431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0.3846</a:t>
            </a:r>
            <a:r>
              <a:rPr sz="900" spc="1080">
                <a:solidFill>
                  <a:srgbClr val="000000"/>
                </a:solidFill>
                <a:latin typeface="RFEMSV+CourierStd"/>
                <a:cs typeface="RFEMSV+CourierStd"/>
              </a:rPr>
              <a:t> </a:t>
            </a: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-0.0769</a:t>
            </a:r>
            <a:r>
              <a:rPr sz="900" spc="1080">
                <a:solidFill>
                  <a:srgbClr val="000000"/>
                </a:solidFill>
                <a:latin typeface="RFEMSV+CourierStd"/>
                <a:cs typeface="RFEMSV+CourierStd"/>
              </a:rPr>
              <a:t> </a:t>
            </a: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-0.1538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331720" y="5411848"/>
            <a:ext cx="58293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0.3846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331720" y="5549008"/>
            <a:ext cx="58293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0.3077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960119" y="6097648"/>
            <a:ext cx="1268730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0.5385</a:t>
            </a:r>
            <a:r>
              <a:rPr sz="900" spc="1080">
                <a:solidFill>
                  <a:srgbClr val="000000"/>
                </a:solidFill>
                <a:latin typeface="RFEMSV+CourierStd"/>
                <a:cs typeface="RFEMSV+CourierStd"/>
              </a:rPr>
              <a:t> </a:t>
            </a: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-0.3077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0.2308</a:t>
            </a:r>
            <a:r>
              <a:rPr sz="900" spc="1620">
                <a:solidFill>
                  <a:srgbClr val="000000"/>
                </a:solidFill>
                <a:latin typeface="RFEMSV+CourierStd"/>
                <a:cs typeface="RFEMSV+CourierStd"/>
              </a:rPr>
              <a:t> </a:t>
            </a: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0.1538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331720" y="6097648"/>
            <a:ext cx="582930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0.3846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0.3077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85800" y="6536220"/>
            <a:ext cx="5782995" cy="484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The</a:t>
            </a:r>
            <a:r>
              <a:rPr sz="1000" spc="2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element</a:t>
            </a:r>
            <a:r>
              <a:rPr sz="1000" spc="2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in</a:t>
            </a:r>
            <a:r>
              <a:rPr sz="1000" spc="2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ETGMCK+TimesLTStd-Roman"/>
                <a:cs typeface="ETGMCK+TimesLTStd-Roman"/>
              </a:rPr>
              <a:t>row</a:t>
            </a:r>
            <a:r>
              <a:rPr sz="1000" spc="37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2</a:t>
            </a:r>
            <a:r>
              <a:rPr sz="1000" spc="2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and</a:t>
            </a:r>
            <a:r>
              <a:rPr sz="1000" spc="2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column</a:t>
            </a:r>
            <a:r>
              <a:rPr sz="1000" spc="2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3</a:t>
            </a:r>
            <a:r>
              <a:rPr sz="1000" spc="2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of</a:t>
            </a:r>
            <a:r>
              <a:rPr sz="1000" spc="2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the</a:t>
            </a:r>
            <a:r>
              <a:rPr sz="1000" spc="2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matrix</a:t>
            </a:r>
            <a:r>
              <a:rPr sz="1000" spc="2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B</a:t>
            </a:r>
            <a:r>
              <a:rPr sz="1000" spc="2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can</a:t>
            </a:r>
            <a:r>
              <a:rPr sz="1000" spc="2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be</a:t>
            </a:r>
            <a:r>
              <a:rPr sz="1000" spc="2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accessed</a:t>
            </a:r>
            <a:r>
              <a:rPr sz="1000" spc="2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as</a:t>
            </a:r>
            <a:r>
              <a:rPr sz="1000" spc="2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B(2,3). The</a:t>
            </a:r>
            <a:r>
              <a:rPr sz="1000" spc="2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second</a:t>
            </a:r>
            <a:r>
              <a:rPr sz="1000" spc="25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col-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umn can be extracted by B(:,2), and the third </a:t>
            </a:r>
            <a:r>
              <a:rPr sz="1000" spc="-11">
                <a:solidFill>
                  <a:srgbClr val="000000"/>
                </a:solidFill>
                <a:latin typeface="ETGMCK+TimesLTStd-Roman"/>
                <a:cs typeface="ETGMCK+TimesLTStd-Roman"/>
              </a:rPr>
              <a:t>row</a:t>
            </a:r>
            <a:r>
              <a:rPr sz="1000" spc="12">
                <a:solidFill>
                  <a:srgbClr val="000000"/>
                </a:solidFill>
                <a:latin typeface="ETGMCK+TimesLTStd-Roman"/>
                <a:cs typeface="ETGMCK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TGMCK+TimesLTStd-Roman"/>
                <a:cs typeface="ETGMCK+TimesLTStd-Roman"/>
              </a:rPr>
              <a:t>can be extracted by B(3,:). For example: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85800" y="7032370"/>
            <a:ext cx="788669" cy="983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&gt;&gt; B(2,3)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ans =</a:t>
            </a:r>
          </a:p>
          <a:p>
            <a:pPr marL="34290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3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&gt;&gt; B(:,2)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ans =</a:t>
            </a:r>
          </a:p>
          <a:p>
            <a:pPr marL="34290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0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960119" y="7855331"/>
            <a:ext cx="308610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-2</a:t>
            </a:r>
          </a:p>
          <a:p>
            <a:pPr marL="6858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1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685800" y="8129651"/>
            <a:ext cx="788669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&gt;&gt; B(3,:)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ans =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960119" y="8403970"/>
            <a:ext cx="3086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-2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440179" y="8403970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1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1851660" y="8403970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FEMSV+CourierStd"/>
                <a:cs typeface="RFEMSV+CourierStd"/>
              </a:rPr>
              <a:t>1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85800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BHWTS+OptimaLTStd-Bold"/>
                <a:cs typeface="OBHWTS+OptimaLTStd-Bold"/>
              </a:rPr>
              <a:t>14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62097" y="438568"/>
            <a:ext cx="3050838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EFFGJW+OptimaLTStd-Medium"/>
                <a:cs typeface="EFFGJW+OptimaLTStd-Medium"/>
              </a:rPr>
              <a:t>Chemical Engineering Computation with </a:t>
            </a:r>
            <a:r>
              <a:rPr sz="900" spc="-10">
                <a:solidFill>
                  <a:srgbClr val="000000"/>
                </a:solidFill>
                <a:latin typeface="EFFGJW+OptimaLTStd-Medium"/>
                <a:cs typeface="EFFGJW+OptimaLTStd-Medium"/>
              </a:rPr>
              <a:t>MATLAB®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5800" y="773810"/>
            <a:ext cx="51435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ans =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5800" y="910970"/>
            <a:ext cx="1656207" cy="13952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0.4258</a:t>
            </a:r>
            <a:r>
              <a:rPr sz="900" spc="1080">
                <a:solidFill>
                  <a:srgbClr val="000000"/>
                </a:solidFill>
                <a:latin typeface="IRPBKA+CourierStd"/>
                <a:cs typeface="IRPBKA+CourierStd"/>
              </a:rPr>
              <a:t> </a:t>
            </a: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-0.9048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&gt;&gt; exp(i*pi)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ans =</a:t>
            </a:r>
          </a:p>
          <a:p>
            <a:pPr marL="205739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-1.0000 + 0.0000i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&gt;&gt; angle(w)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ans =</a:t>
            </a:r>
          </a:p>
          <a:p>
            <a:pPr marL="34290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1.1310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&gt;&gt; abs(w)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ans =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8700" y="2145408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1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5800" y="2418880"/>
            <a:ext cx="5784018" cy="6370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The</a:t>
            </a:r>
            <a:r>
              <a:rPr sz="1000" spc="-4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Hermitian</a:t>
            </a:r>
            <a:r>
              <a:rPr sz="1000" spc="-4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transpose</a:t>
            </a:r>
            <a:r>
              <a:rPr sz="1000" spc="-4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of</a:t>
            </a:r>
            <a:r>
              <a:rPr sz="1000" spc="-4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a</a:t>
            </a:r>
            <a:r>
              <a:rPr sz="1000" spc="-4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complex</a:t>
            </a:r>
            <a:r>
              <a:rPr sz="1000" spc="-37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number</a:t>
            </a:r>
            <a:r>
              <a:rPr sz="1000" spc="-4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is</a:t>
            </a:r>
            <a:r>
              <a:rPr sz="1000" spc="-4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obtained</a:t>
            </a:r>
            <a:r>
              <a:rPr sz="1000" spc="-4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by</a:t>
            </a:r>
            <a:r>
              <a:rPr sz="1000" spc="-4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transpose</a:t>
            </a:r>
            <a:r>
              <a:rPr sz="1000" spc="-4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operator</a:t>
            </a:r>
            <a:r>
              <a:rPr sz="1000" spc="-4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(').</a:t>
            </a:r>
            <a:r>
              <a:rPr sz="1000" spc="-4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For</a:t>
            </a:r>
            <a:r>
              <a:rPr sz="1000" spc="-31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example,</a:t>
            </a:r>
          </a:p>
          <a:p>
            <a:pPr marL="0" marR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sz="1000" spc="-15">
                <a:solidFill>
                  <a:srgbClr val="000000"/>
                </a:solidFill>
                <a:latin typeface="DUEEPF+TimesLTStd-Roman"/>
                <a:cs typeface="DUEEPF+TimesLTStd-Roman"/>
              </a:rPr>
              <a:t>the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DUEEPF+TimesLTStd-Roman"/>
                <a:cs typeface="DUEEPF+TimesLTStd-Roman"/>
              </a:rPr>
              <a:t>Hermitian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DUEEPF+TimesLTStd-Roman"/>
                <a:cs typeface="DUEEPF+TimesLTStd-Roman"/>
              </a:rPr>
              <a:t>transpose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DUEEPF+TimesLTStd-Roman"/>
                <a:cs typeface="DUEEPF+TimesLTStd-Roman"/>
              </a:rPr>
              <a:t>of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 x</a:t>
            </a:r>
            <a:r>
              <a:rPr sz="1000" spc="-12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=</a:t>
            </a:r>
            <a:r>
              <a:rPr sz="1000" spc="-12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[3</a:t>
            </a:r>
            <a:r>
              <a:rPr sz="1000">
                <a:solidFill>
                  <a:srgbClr val="000000"/>
                </a:solidFill>
                <a:latin typeface="WHNURI+STIXGeneral-Regular"/>
                <a:cs typeface="WHNURI+STIXGeneral-Regular"/>
              </a:rPr>
              <a:t>−ꢀ</a:t>
            </a:r>
            <a:r>
              <a:rPr sz="1000" spc="-15">
                <a:solidFill>
                  <a:srgbClr val="000000"/>
                </a:solidFill>
                <a:latin typeface="DUEEPF+TimesLTStd-Roman"/>
                <a:cs typeface="DUEEPF+TimesLTStd-Roman"/>
              </a:rPr>
              <a:t>2i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WHNURI+STIXGeneral-Regular"/>
                <a:cs typeface="WHNURI+STIXGeneral-Regular"/>
              </a:rPr>
              <a:t>−</a:t>
            </a:r>
            <a:r>
              <a:rPr sz="1000" spc="31">
                <a:solidFill>
                  <a:srgbClr val="000000"/>
                </a:solidFill>
                <a:latin typeface="DUEEPF+TimesLTStd-Roman"/>
                <a:cs typeface="DUEEPF+TimesLTStd-Roman"/>
              </a:rPr>
              <a:t>5+4i]</a:t>
            </a:r>
            <a:r>
              <a:rPr sz="1000" spc="-44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DUEEPF+TimesLTStd-Roman"/>
                <a:cs typeface="DUEEPF+TimesLTStd-Roman"/>
              </a:rPr>
              <a:t>is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-25">
                <a:solidFill>
                  <a:srgbClr val="000000"/>
                </a:solidFill>
                <a:latin typeface="DUEEPF+TimesLTStd-Roman"/>
                <a:cs typeface="DUEEPF+TimesLTStd-Roman"/>
              </a:rPr>
              <a:t>given</a:t>
            </a:r>
            <a:r>
              <a:rPr sz="1000" spc="11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DUEEPF+TimesLTStd-Roman"/>
                <a:cs typeface="DUEEPF+TimesLTStd-Roman"/>
              </a:rPr>
              <a:t>by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DUEEPF+TimesLTStd-Roman"/>
                <a:cs typeface="DUEEPF+TimesLTStd-Roman"/>
              </a:rPr>
              <a:t>x'.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DUEEPF+TimesLTStd-Roman"/>
                <a:cs typeface="DUEEPF+TimesLTStd-Roman"/>
              </a:rPr>
              <a:t>But,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DUEEPF+TimesLTStd-Roman"/>
                <a:cs typeface="DUEEPF+TimesLTStd-Roman"/>
              </a:rPr>
              <a:t>x.'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DUEEPF+TimesLTStd-Roman"/>
                <a:cs typeface="DUEEPF+TimesLTStd-Roman"/>
              </a:rPr>
              <a:t>produces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 a</a:t>
            </a:r>
            <a:r>
              <a:rPr sz="1000" spc="-12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DUEEPF+TimesLTStd-Roman"/>
                <a:cs typeface="DUEEPF+TimesLTStd-Roman"/>
              </a:rPr>
              <a:t>simple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DUEEPF+TimesLTStd-Roman"/>
                <a:cs typeface="DUEEPF+TimesLTStd-Roman"/>
              </a:rPr>
              <a:t>transpose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DUEEPF+TimesLTStd-Roman"/>
                <a:cs typeface="DUEEPF+TimesLTStd-Roman"/>
              </a:rPr>
              <a:t>of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 x.</a:t>
            </a:r>
          </a:p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For example: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85800" y="3014091"/>
            <a:ext cx="2996947" cy="709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&gt;&gt; x = [3-2i -5+4i]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x =</a:t>
            </a:r>
          </a:p>
          <a:p>
            <a:pPr marL="20573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3.0000 - 2.0000i</a:t>
            </a:r>
            <a:r>
              <a:rPr sz="900" spc="540">
                <a:solidFill>
                  <a:srgbClr val="000000"/>
                </a:solidFill>
                <a:latin typeface="IRPBKA+CourierStd"/>
                <a:cs typeface="IRPBKA+CourierStd"/>
              </a:rPr>
              <a:t> </a:t>
            </a: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-5.0000 + 4.0000i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&gt;&gt; x'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85800" y="3562730"/>
            <a:ext cx="51435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ans =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85800" y="3699890"/>
            <a:ext cx="1498473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5739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3.0000 + 2.0000i</a:t>
            </a:r>
          </a:p>
          <a:p>
            <a:pPr marL="13716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-5.0000 - 4.0000i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&gt;&gt; x.'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85800" y="4111369"/>
            <a:ext cx="51435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ans =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22960" y="4248529"/>
            <a:ext cx="1340739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79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3.0000 - 2.0000i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-5.0000 + 4.0000i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85800" y="4735978"/>
            <a:ext cx="2471100" cy="3271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BONRLC+OptimaLTStd-Bold-SC700"/>
                <a:cs typeface="BONRLC+OptimaLTStd-Bold-SC700"/>
              </a:rPr>
              <a:t>1.3.4</a:t>
            </a:r>
            <a:r>
              <a:rPr sz="1100" spc="824">
                <a:solidFill>
                  <a:srgbClr val="0000FF"/>
                </a:solidFill>
                <a:latin typeface="BONRLC+OptimaLTStd-Bold-SC700"/>
                <a:cs typeface="BONRLC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BONRLC+OptimaLTStd-Bold-SC700"/>
                <a:cs typeface="BONRLC+OptimaLTStd-Bold-SC700"/>
              </a:rPr>
              <a:t>s</a:t>
            </a:r>
            <a:r>
              <a:rPr sz="750" spc="10">
                <a:solidFill>
                  <a:srgbClr val="0000FF"/>
                </a:solidFill>
                <a:latin typeface="BONRLC+OptimaLTStd-Bold-SC700"/>
                <a:cs typeface="BONRLC+OptimaLTStd-Bold-SC700"/>
              </a:rPr>
              <a:t>upprEssion</a:t>
            </a:r>
            <a:r>
              <a:rPr sz="750" spc="122">
                <a:solidFill>
                  <a:srgbClr val="0000FF"/>
                </a:solidFill>
                <a:latin typeface="BONRLC+OptimaLTStd-Bold-SC700"/>
                <a:cs typeface="BONRLC+OptimaLTStd-Bold-SC700"/>
              </a:rPr>
              <a:t> </a:t>
            </a:r>
            <a:r>
              <a:rPr sz="750" spc="17">
                <a:solidFill>
                  <a:srgbClr val="0000FF"/>
                </a:solidFill>
                <a:latin typeface="BONRLC+OptimaLTStd-Bold-SC700"/>
                <a:cs typeface="BONRLC+OptimaLTStd-Bold-SC700"/>
              </a:rPr>
              <a:t>of</a:t>
            </a:r>
            <a:r>
              <a:rPr sz="750" spc="112">
                <a:solidFill>
                  <a:srgbClr val="0000FF"/>
                </a:solidFill>
                <a:latin typeface="BONRLC+OptimaLTStd-Bold-SC700"/>
                <a:cs typeface="BONRLC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BONRLC+OptimaLTStd-Bold-SC700"/>
                <a:cs typeface="BONRLC+OptimaLTStd-Bold-SC700"/>
              </a:rPr>
              <a:t>s</a:t>
            </a:r>
            <a:r>
              <a:rPr sz="750" spc="10">
                <a:solidFill>
                  <a:srgbClr val="0000FF"/>
                </a:solidFill>
                <a:latin typeface="BONRLC+OptimaLTStd-Bold-SC700"/>
                <a:cs typeface="BONRLC+OptimaLTStd-Bold-SC700"/>
              </a:rPr>
              <a:t>CrEEn</a:t>
            </a:r>
            <a:r>
              <a:rPr sz="750" spc="122">
                <a:solidFill>
                  <a:srgbClr val="0000FF"/>
                </a:solidFill>
                <a:latin typeface="BONRLC+OptimaLTStd-Bold-SC700"/>
                <a:cs typeface="BONRLC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BONRLC+OptimaLTStd-Bold-SC700"/>
                <a:cs typeface="BONRLC+OptimaLTStd-Bold-SC700"/>
              </a:rPr>
              <a:t>o</a:t>
            </a:r>
            <a:r>
              <a:rPr sz="750" spc="12">
                <a:solidFill>
                  <a:srgbClr val="0000FF"/>
                </a:solidFill>
                <a:latin typeface="BONRLC+OptimaLTStd-Bold-SC700"/>
                <a:cs typeface="BONRLC+OptimaLTStd-Bold-SC700"/>
              </a:rPr>
              <a:t>utput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85800" y="4979196"/>
            <a:ext cx="5784456" cy="7934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Putting</a:t>
            </a:r>
            <a:r>
              <a:rPr sz="1000" spc="14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a</a:t>
            </a:r>
            <a:r>
              <a:rPr sz="1000" spc="14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semicolon</a:t>
            </a:r>
            <a:r>
              <a:rPr sz="1000" spc="14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(;)</a:t>
            </a:r>
            <a:r>
              <a:rPr sz="1000" spc="14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at</a:t>
            </a:r>
            <a:r>
              <a:rPr sz="1000" spc="14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the</a:t>
            </a:r>
            <a:r>
              <a:rPr sz="1000" spc="14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end</a:t>
            </a:r>
            <a:r>
              <a:rPr sz="1000" spc="14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of</a:t>
            </a:r>
            <a:r>
              <a:rPr sz="1000" spc="14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an</a:t>
            </a:r>
            <a:r>
              <a:rPr sz="1000" spc="14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input</a:t>
            </a:r>
            <a:r>
              <a:rPr sz="1000" spc="14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line</a:t>
            </a:r>
            <a:r>
              <a:rPr sz="1000" spc="14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suppresses</a:t>
            </a:r>
            <a:r>
              <a:rPr sz="1000" spc="14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the</a:t>
            </a:r>
            <a:r>
              <a:rPr sz="1000" spc="14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printing</a:t>
            </a:r>
            <a:r>
              <a:rPr sz="1000" spc="14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of</a:t>
            </a:r>
            <a:r>
              <a:rPr sz="1000" spc="14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the</a:t>
            </a:r>
            <a:r>
              <a:rPr sz="1000" spc="14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output</a:t>
            </a:r>
            <a:r>
              <a:rPr sz="1000" spc="14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of</a:t>
            </a:r>
            <a:r>
              <a:rPr sz="1000" spc="14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the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 spc="-21">
                <a:solidFill>
                  <a:srgbClr val="000000"/>
                </a:solidFill>
                <a:latin typeface="DUEEPF+TimesLTStd-Roman"/>
                <a:cs typeface="DUEEPF+TimesLTStd-Roman"/>
              </a:rPr>
              <a:t>MATLAB</a:t>
            </a:r>
            <a:r>
              <a:rPr sz="1000" spc="44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command.</a:t>
            </a:r>
            <a:r>
              <a:rPr sz="1000" spc="23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It</a:t>
            </a:r>
            <a:r>
              <a:rPr sz="1000" spc="23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can</a:t>
            </a:r>
            <a:r>
              <a:rPr sz="1000" spc="23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be</a:t>
            </a:r>
            <a:r>
              <a:rPr sz="1000" spc="23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used</a:t>
            </a:r>
            <a:r>
              <a:rPr sz="1000" spc="23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in</a:t>
            </a:r>
            <a:r>
              <a:rPr sz="1000" spc="23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any</a:t>
            </a:r>
            <a:r>
              <a:rPr sz="1000" spc="3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other</a:t>
            </a:r>
            <a:r>
              <a:rPr sz="1000" spc="23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situation</a:t>
            </a:r>
            <a:r>
              <a:rPr sz="1000" spc="23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where</a:t>
            </a:r>
            <a:r>
              <a:rPr sz="1000" spc="23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the</a:t>
            </a:r>
            <a:r>
              <a:rPr sz="1000" spc="23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DUEEPF+TimesLTStd-Roman"/>
                <a:cs typeface="DUEEPF+TimesLTStd-Roman"/>
              </a:rPr>
              <a:t>MATLAB</a:t>
            </a:r>
            <a:r>
              <a:rPr sz="1000" spc="44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output</a:t>
            </a:r>
            <a:r>
              <a:rPr sz="1000" spc="23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need</a:t>
            </a:r>
            <a:r>
              <a:rPr sz="1000" spc="23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not</a:t>
            </a:r>
            <a:r>
              <a:rPr sz="1000" spc="23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be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displayed.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For</a:t>
            </a:r>
            <a:r>
              <a:rPr sz="1000" spc="23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example,</a:t>
            </a:r>
            <a:r>
              <a:rPr sz="1000" spc="17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putting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a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semicolon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at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the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end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of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the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deﬁnition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of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the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matrix</a:t>
            </a:r>
            <a:r>
              <a:rPr sz="1000" spc="-4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A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suppresses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the</a:t>
            </a:r>
            <a:r>
              <a:rPr sz="1000" spc="-31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display</a:t>
            </a:r>
            <a:r>
              <a:rPr sz="1000" spc="-31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of</a:t>
            </a:r>
            <a:r>
              <a:rPr sz="1000" spc="-31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the</a:t>
            </a:r>
            <a:r>
              <a:rPr sz="1000" spc="-31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matrix</a:t>
            </a:r>
            <a:r>
              <a:rPr sz="1000" spc="-86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A</a:t>
            </a:r>
            <a:r>
              <a:rPr sz="1000" spc="-31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on</a:t>
            </a:r>
            <a:r>
              <a:rPr sz="1000" spc="-31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the</a:t>
            </a:r>
            <a:r>
              <a:rPr sz="1000" spc="-31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screen.</a:t>
            </a:r>
            <a:r>
              <a:rPr sz="1000" spc="-49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The</a:t>
            </a:r>
            <a:r>
              <a:rPr sz="1000" spc="-31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result</a:t>
            </a:r>
            <a:r>
              <a:rPr sz="1000" spc="-31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of</a:t>
            </a:r>
            <a:r>
              <a:rPr sz="1000" spc="-31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the</a:t>
            </a:r>
            <a:r>
              <a:rPr sz="1000" spc="-31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operation</a:t>
            </a:r>
            <a:r>
              <a:rPr sz="1000" spc="-31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RPBKA+CourierStd"/>
                <a:cs typeface="IRPBKA+CourierStd"/>
              </a:rPr>
              <a:t>A*x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is</a:t>
            </a:r>
            <a:r>
              <a:rPr sz="1000" spc="-31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not</a:t>
            </a:r>
            <a:r>
              <a:rPr sz="1000" spc="-31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shown</a:t>
            </a:r>
            <a:r>
              <a:rPr sz="1000" spc="-2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in</a:t>
            </a:r>
            <a:r>
              <a:rPr sz="1000" spc="-31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the</a:t>
            </a:r>
            <a:r>
              <a:rPr sz="1000" spc="-31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screen: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85800" y="5726807"/>
            <a:ext cx="2996947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&gt;&gt; A = [1 2 3 4; 5 6 7 8; 9 10 11 12];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&gt;&gt; A*x;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85800" y="6137436"/>
            <a:ext cx="5784310" cy="4886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The</a:t>
            </a:r>
            <a:r>
              <a:rPr sz="1000" spc="56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semicolon</a:t>
            </a:r>
            <a:r>
              <a:rPr sz="1000" spc="56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should</a:t>
            </a:r>
            <a:r>
              <a:rPr sz="1000" spc="56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generally</a:t>
            </a:r>
            <a:r>
              <a:rPr sz="1000" spc="56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be</a:t>
            </a:r>
            <a:r>
              <a:rPr sz="1000" spc="56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used</a:t>
            </a:r>
            <a:r>
              <a:rPr sz="1000" spc="56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when</a:t>
            </a:r>
            <a:r>
              <a:rPr sz="1000" spc="56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deﬁning</a:t>
            </a:r>
            <a:r>
              <a:rPr sz="1000" spc="56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10">
                <a:solidFill>
                  <a:srgbClr val="000000"/>
                </a:solidFill>
                <a:latin typeface="DUEEPF+TimesLTStd-Roman"/>
                <a:cs typeface="DUEEPF+TimesLTStd-Roman"/>
              </a:rPr>
              <a:t>large</a:t>
            </a:r>
            <a:r>
              <a:rPr sz="1000" spc="60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11">
                <a:solidFill>
                  <a:srgbClr val="000000"/>
                </a:solidFill>
                <a:latin typeface="DUEEPF+TimesLTStd-Roman"/>
                <a:cs typeface="DUEEPF+TimesLTStd-Roman"/>
              </a:rPr>
              <a:t>vectors</a:t>
            </a:r>
            <a:r>
              <a:rPr sz="1000" spc="5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or</a:t>
            </a:r>
            <a:r>
              <a:rPr sz="1000" spc="56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matrices</a:t>
            </a:r>
            <a:r>
              <a:rPr sz="1000" spc="56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(for</a:t>
            </a:r>
            <a:r>
              <a:rPr sz="1000" spc="56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12">
                <a:solidFill>
                  <a:srgbClr val="000000"/>
                </a:solidFill>
                <a:latin typeface="DUEEPF+TimesLTStd-Roman"/>
                <a:cs typeface="DUEEPF+TimesLTStd-Roman"/>
              </a:rPr>
              <a:t>example,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RPBKA+CourierStd"/>
                <a:cs typeface="IRPBKA+CourierStd"/>
              </a:rPr>
              <a:t>x</a:t>
            </a:r>
            <a:r>
              <a:rPr sz="1000" spc="30">
                <a:solidFill>
                  <a:srgbClr val="000000"/>
                </a:solidFill>
                <a:latin typeface="IRPBKA+CourierStd"/>
                <a:cs typeface="IRPBKA+CourierStd"/>
              </a:rPr>
              <a:t> </a:t>
            </a:r>
            <a:r>
              <a:rPr sz="1000">
                <a:solidFill>
                  <a:srgbClr val="000000"/>
                </a:solidFill>
                <a:latin typeface="IRPBKA+CourierStd"/>
                <a:cs typeface="IRPBKA+CourierStd"/>
              </a:rPr>
              <a:t>=</a:t>
            </a:r>
            <a:r>
              <a:rPr sz="1000" spc="30">
                <a:solidFill>
                  <a:srgbClr val="000000"/>
                </a:solidFill>
                <a:latin typeface="IRPBKA+CourierStd"/>
                <a:cs typeface="IRPBKA+CourierStd"/>
              </a:rPr>
              <a:t> </a:t>
            </a:r>
            <a:r>
              <a:rPr sz="1000">
                <a:solidFill>
                  <a:srgbClr val="000000"/>
                </a:solidFill>
                <a:latin typeface="IRPBKA+CourierStd"/>
                <a:cs typeface="IRPBKA+CourierStd"/>
              </a:rPr>
              <a:t>-1:0.1:2;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).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85800" y="6681615"/>
            <a:ext cx="2343795" cy="376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OBHWTS+OptimaLTStd-Bold"/>
                <a:cs typeface="OBHWTS+OptimaLTStd-Bold"/>
              </a:rPr>
              <a:t>1.4</a:t>
            </a:r>
            <a:r>
              <a:rPr sz="1100" spc="824">
                <a:solidFill>
                  <a:srgbClr val="0000FF"/>
                </a:solidFill>
                <a:latin typeface="OBHWTS+OptimaLTStd-Bold"/>
                <a:cs typeface="OBHWTS+OptimaLTStd-Bold"/>
              </a:rPr>
              <a:t> </a:t>
            </a:r>
            <a:r>
              <a:rPr sz="1100">
                <a:solidFill>
                  <a:srgbClr val="0000FF"/>
                </a:solidFill>
                <a:latin typeface="OBHWTS+OptimaLTStd-Bold"/>
                <a:cs typeface="OBHWTS+OptimaLTStd-Bold"/>
              </a:rPr>
              <a:t>NUMERICAL</a:t>
            </a:r>
            <a:r>
              <a:rPr sz="1100" spc="33">
                <a:solidFill>
                  <a:srgbClr val="0000FF"/>
                </a:solidFill>
                <a:latin typeface="OBHWTS+OptimaLTStd-Bold"/>
                <a:cs typeface="OBHWTS+OptimaLTStd-Bold"/>
              </a:rPr>
              <a:t> </a:t>
            </a:r>
            <a:r>
              <a:rPr sz="1100">
                <a:solidFill>
                  <a:srgbClr val="0000FF"/>
                </a:solidFill>
                <a:latin typeface="OBHWTS+OptimaLTStd-Bold"/>
                <a:cs typeface="OBHWTS+OptimaLTStd-Bold"/>
              </a:rPr>
              <a:t>EXPRESSIONS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85800" y="6924833"/>
            <a:ext cx="5783872" cy="1250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By</a:t>
            </a:r>
            <a:r>
              <a:rPr sz="1000" spc="137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default,</a:t>
            </a:r>
            <a:r>
              <a:rPr sz="1000" spc="137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DUEEPF+TimesLTStd-Roman"/>
                <a:cs typeface="DUEEPF+TimesLTStd-Roman"/>
              </a:rPr>
              <a:t>MATLAB</a:t>
            </a:r>
            <a:r>
              <a:rPr sz="1000" spc="159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carries</a:t>
            </a:r>
            <a:r>
              <a:rPr sz="1000" spc="136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out</a:t>
            </a:r>
            <a:r>
              <a:rPr sz="1000" spc="137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all</a:t>
            </a:r>
            <a:r>
              <a:rPr sz="1000" spc="136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its</a:t>
            </a:r>
            <a:r>
              <a:rPr sz="1000" spc="137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arithmetic</a:t>
            </a:r>
            <a:r>
              <a:rPr sz="1000" spc="136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operations</a:t>
            </a:r>
            <a:r>
              <a:rPr sz="1000" spc="137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in</a:t>
            </a:r>
            <a:r>
              <a:rPr sz="1000" spc="137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double-precision</a:t>
            </a:r>
            <a:r>
              <a:rPr sz="1000" spc="136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ﬂoating-point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arithmetic,</a:t>
            </a:r>
            <a:r>
              <a:rPr sz="1000" spc="12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which</a:t>
            </a:r>
            <a:r>
              <a:rPr sz="1000" spc="12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is</a:t>
            </a:r>
            <a:r>
              <a:rPr sz="1000" spc="12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accurate</a:t>
            </a:r>
            <a:r>
              <a:rPr sz="1000" spc="12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to</a:t>
            </a:r>
            <a:r>
              <a:rPr sz="1000" spc="12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approximately</a:t>
            </a:r>
            <a:r>
              <a:rPr sz="1000" spc="12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15</a:t>
            </a:r>
            <a:r>
              <a:rPr sz="1000" spc="12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digits.</a:t>
            </a:r>
            <a:r>
              <a:rPr sz="1000" spc="12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In</a:t>
            </a:r>
            <a:r>
              <a:rPr sz="1000" spc="12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other</a:t>
            </a:r>
            <a:r>
              <a:rPr sz="1000" spc="12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words,</a:t>
            </a:r>
            <a:r>
              <a:rPr sz="1000" spc="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DUEEPF+TimesLTStd-Roman"/>
                <a:cs typeface="DUEEPF+TimesLTStd-Roman"/>
              </a:rPr>
              <a:t>MATLAB</a:t>
            </a:r>
            <a:r>
              <a:rPr sz="1000" spc="34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stores</a:t>
            </a:r>
            <a:r>
              <a:rPr sz="1000" spc="12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ﬂoating-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point numbers and carries out elementary operations to an accuracy of about 16 signiﬁcant decimal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digits.</a:t>
            </a:r>
            <a:r>
              <a:rPr sz="1000" spc="63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DUEEPF+TimesLTStd-Roman"/>
                <a:cs typeface="DUEEPF+TimesLTStd-Roman"/>
              </a:rPr>
              <a:t>However,</a:t>
            </a:r>
            <a:r>
              <a:rPr sz="1000" spc="79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DUEEPF+TimesLTStd-Roman"/>
                <a:cs typeface="DUEEPF+TimesLTStd-Roman"/>
              </a:rPr>
              <a:t>MATLAB</a:t>
            </a:r>
            <a:r>
              <a:rPr sz="1000" spc="86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displays</a:t>
            </a:r>
            <a:r>
              <a:rPr sz="1000" spc="63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only</a:t>
            </a:r>
            <a:r>
              <a:rPr sz="1000" spc="63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four</a:t>
            </a:r>
            <a:r>
              <a:rPr sz="1000" spc="63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signiﬁcant</a:t>
            </a:r>
            <a:r>
              <a:rPr sz="1000" spc="63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decimal</a:t>
            </a:r>
            <a:r>
              <a:rPr sz="1000" spc="63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digits</a:t>
            </a:r>
            <a:r>
              <a:rPr sz="1000" spc="63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by</a:t>
            </a:r>
            <a:r>
              <a:rPr sz="1000" spc="63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default.</a:t>
            </a:r>
            <a:r>
              <a:rPr sz="1000" spc="46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The</a:t>
            </a:r>
            <a:r>
              <a:rPr sz="1000" spc="69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RPBKA+CourierStd"/>
                <a:cs typeface="IRPBKA+CourierStd"/>
              </a:rPr>
              <a:t>format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command</a:t>
            </a:r>
            <a:r>
              <a:rPr sz="1000" spc="1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can</a:t>
            </a:r>
            <a:r>
              <a:rPr sz="1000" spc="1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be</a:t>
            </a:r>
            <a:r>
              <a:rPr sz="1000" spc="1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used</a:t>
            </a:r>
            <a:r>
              <a:rPr sz="1000" spc="1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to</a:t>
            </a:r>
            <a:r>
              <a:rPr sz="1000" spc="1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specify</a:t>
            </a:r>
            <a:r>
              <a:rPr sz="1000" spc="1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the</a:t>
            </a:r>
            <a:r>
              <a:rPr sz="1000" spc="1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output</a:t>
            </a:r>
            <a:r>
              <a:rPr sz="1000" spc="1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format</a:t>
            </a:r>
            <a:r>
              <a:rPr sz="1000" spc="1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of</a:t>
            </a:r>
            <a:r>
              <a:rPr sz="1000" spc="1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expressions.</a:t>
            </a:r>
            <a:r>
              <a:rPr sz="1000" spc="99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-80">
                <a:solidFill>
                  <a:srgbClr val="000000"/>
                </a:solidFill>
                <a:latin typeface="DUEEPF+TimesLTStd-Roman"/>
                <a:cs typeface="DUEEPF+TimesLTStd-Roman"/>
              </a:rPr>
              <a:t>To</a:t>
            </a:r>
            <a:r>
              <a:rPr sz="1000" spc="196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display</a:t>
            </a:r>
            <a:r>
              <a:rPr sz="1000" spc="1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more</a:t>
            </a:r>
            <a:r>
              <a:rPr sz="1000" spc="1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digits,</a:t>
            </a:r>
            <a:r>
              <a:rPr sz="1000" spc="115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type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RPBKA+CourierStd"/>
                <a:cs typeface="IRPBKA+CourierStd"/>
              </a:rPr>
              <a:t>format</a:t>
            </a:r>
            <a:r>
              <a:rPr sz="1000" spc="-93">
                <a:solidFill>
                  <a:srgbClr val="000000"/>
                </a:solidFill>
                <a:latin typeface="IRPBKA+CourierStd"/>
                <a:cs typeface="IRPBKA+CourierStd"/>
              </a:rPr>
              <a:t> </a:t>
            </a:r>
            <a:r>
              <a:rPr sz="1000">
                <a:solidFill>
                  <a:srgbClr val="000000"/>
                </a:solidFill>
                <a:latin typeface="IRPBKA+CourierStd"/>
                <a:cs typeface="IRPBKA+CourierStd"/>
              </a:rPr>
              <a:t>long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.</a:t>
            </a:r>
            <a:r>
              <a:rPr sz="1000" spc="-56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Then</a:t>
            </a:r>
            <a:r>
              <a:rPr sz="1000" spc="-3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all</a:t>
            </a:r>
            <a:r>
              <a:rPr sz="1000" spc="-3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subsequent</a:t>
            </a:r>
            <a:r>
              <a:rPr sz="1000" spc="-3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numerical</a:t>
            </a:r>
            <a:r>
              <a:rPr sz="1000" spc="-3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output</a:t>
            </a:r>
            <a:r>
              <a:rPr sz="1000" spc="-3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will</a:t>
            </a:r>
            <a:r>
              <a:rPr sz="1000" spc="-3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DUEEPF+TimesLTStd-Roman"/>
                <a:cs typeface="DUEEPF+TimesLTStd-Roman"/>
              </a:rPr>
              <a:t>have</a:t>
            </a:r>
            <a:r>
              <a:rPr sz="1000" spc="-27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15</a:t>
            </a:r>
            <a:r>
              <a:rPr sz="1000" spc="-3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digits</a:t>
            </a:r>
            <a:r>
              <a:rPr sz="1000" spc="-38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displayed.</a:t>
            </a:r>
            <a:r>
              <a:rPr sz="1000" spc="-56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 spc="-27">
                <a:solidFill>
                  <a:srgbClr val="000000"/>
                </a:solidFill>
                <a:latin typeface="DUEEPF+TimesLTStd-Roman"/>
                <a:cs typeface="DUEEPF+TimesLTStd-Roman"/>
              </a:rPr>
              <a:t>Type</a:t>
            </a:r>
            <a:r>
              <a:rPr sz="1000" spc="-11">
                <a:solidFill>
                  <a:srgbClr val="000000"/>
                </a:solidFill>
                <a:latin typeface="DUEEPF+TimesLTStd-Roman"/>
                <a:cs typeface="DUEEP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RPBKA+CourierStd"/>
                <a:cs typeface="IRPBKA+CourierStd"/>
              </a:rPr>
              <a:t>format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RPBKA+CourierStd"/>
                <a:cs typeface="IRPBKA+CourierStd"/>
              </a:rPr>
              <a:t>short</a:t>
            </a:r>
            <a:r>
              <a:rPr sz="1000">
                <a:solidFill>
                  <a:srgbClr val="000000"/>
                </a:solidFill>
                <a:latin typeface="DUEEPF+TimesLTStd-Roman"/>
                <a:cs typeface="DUEEPF+TimesLTStd-Roman"/>
              </a:rPr>
              <a:t>to return to 5-digit display. For example: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85801" y="8129643"/>
            <a:ext cx="120014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&gt;&gt; format long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&gt;&gt; v = [1 2 3];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IRPBKA+CourierStd"/>
                <a:cs typeface="IRPBKA+CourierStd"/>
              </a:rPr>
              <a:t>&gt;&gt; sqrt(v)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object 1"/>
          <p:cNvSpPr/>
          <p:nvPr/>
        </p:nvSpPr>
        <p:spPr>
          <a:xfrm>
            <a:off x="1171575" y="8505825"/>
            <a:ext cx="40386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171575" y="6859297"/>
            <a:ext cx="4057650" cy="12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37414" y="3945167"/>
            <a:ext cx="150418" cy="141681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5800" y="438568"/>
            <a:ext cx="1516875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OMPPG+OptimaLTStd-Medium"/>
                <a:cs typeface="HOMPPG+OptimaLTStd-Medium"/>
              </a:rPr>
              <a:t>Introduction to </a:t>
            </a:r>
            <a:r>
              <a:rPr sz="900" spc="-10">
                <a:solidFill>
                  <a:srgbClr val="000000"/>
                </a:solidFill>
                <a:latin typeface="HOMPPG+OptimaLTStd-Medium"/>
                <a:cs typeface="HOMPPG+OptimaLTStd-Medium"/>
              </a:rPr>
              <a:t>MATLAB®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587898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COMQL+OptimaLTStd-Bold"/>
                <a:cs typeface="CCOMQL+OptimaLTStd-Bold"/>
              </a:rPr>
              <a:t>15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5800" y="773810"/>
            <a:ext cx="51435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ans =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22960" y="910970"/>
            <a:ext cx="4416553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1.000000000000000</a:t>
            </a:r>
            <a:r>
              <a:rPr sz="900" spc="540">
                <a:solidFill>
                  <a:srgbClr val="000000"/>
                </a:solidFill>
                <a:latin typeface="SWGRRP+CourierStd"/>
                <a:cs typeface="SWGRRP+CourierStd"/>
              </a:rPr>
              <a:t> </a:t>
            </a: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1.414213562373095</a:t>
            </a:r>
            <a:r>
              <a:rPr sz="900" spc="1080">
                <a:solidFill>
                  <a:srgbClr val="000000"/>
                </a:solidFill>
                <a:latin typeface="SWGRRP+CourierStd"/>
                <a:cs typeface="SWGRRP+CourierStd"/>
              </a:rPr>
              <a:t> </a:t>
            </a: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1.732050807568877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85800" y="1048130"/>
            <a:ext cx="120014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&gt;&gt; format short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&gt;&gt; sqrt(v)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ans =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60119" y="1459609"/>
            <a:ext cx="58293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1.0000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645919" y="1459609"/>
            <a:ext cx="58293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1.4142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331720" y="1459609"/>
            <a:ext cx="58293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1.7321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85800" y="1733080"/>
            <a:ext cx="5784310" cy="484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The</a:t>
            </a:r>
            <a:r>
              <a:rPr sz="1000" spc="38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format</a:t>
            </a:r>
            <a:r>
              <a:rPr sz="1000" spc="38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command</a:t>
            </a:r>
            <a:r>
              <a:rPr sz="1000" spc="38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can</a:t>
            </a:r>
            <a:r>
              <a:rPr sz="1000" spc="38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also</a:t>
            </a:r>
            <a:r>
              <a:rPr sz="1000" spc="38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be</a:t>
            </a:r>
            <a:r>
              <a:rPr sz="1000" spc="38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used</a:t>
            </a:r>
            <a:r>
              <a:rPr sz="1000" spc="38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to</a:t>
            </a:r>
            <a:r>
              <a:rPr sz="1000" spc="38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control</a:t>
            </a:r>
            <a:r>
              <a:rPr sz="1000" spc="38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the</a:t>
            </a:r>
            <a:r>
              <a:rPr sz="1000" spc="38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spacing</a:t>
            </a:r>
            <a:r>
              <a:rPr sz="1000" spc="37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between</a:t>
            </a:r>
            <a:r>
              <a:rPr sz="1000" spc="38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the</a:t>
            </a:r>
            <a:r>
              <a:rPr sz="1000" spc="38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BIMMMW+TimesLTStd-Roman"/>
                <a:cs typeface="BIMMMW+TimesLTStd-Roman"/>
              </a:rPr>
              <a:t>MATLAB</a:t>
            </a:r>
            <a:r>
              <a:rPr sz="1000" spc="61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command</a:t>
            </a:r>
            <a:r>
              <a:rPr sz="1000" spc="38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or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expression and the result. For example: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85800" y="2175891"/>
            <a:ext cx="720089" cy="5621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&gt;&gt; 6.2*4</a:t>
            </a:r>
          </a:p>
          <a:p>
            <a:pPr marL="0" marR="0">
              <a:lnSpc>
                <a:spcPts val="996"/>
              </a:lnSpc>
              <a:spcBef>
                <a:spcPts val="10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ans =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60119" y="2704186"/>
            <a:ext cx="6515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24.8000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85800" y="2968333"/>
            <a:ext cx="134073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&gt;&gt; format compact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&gt;&gt; 6.2*4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ans =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960119" y="3379813"/>
            <a:ext cx="6515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24.8000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85800" y="3653320"/>
            <a:ext cx="5784164" cy="6370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 spc="-20">
                <a:solidFill>
                  <a:srgbClr val="0000FF"/>
                </a:solidFill>
                <a:latin typeface="BIMMMW+TimesLTStd-Roman"/>
                <a:cs typeface="BIMMMW+TimesLTStd-Roman"/>
              </a:rPr>
              <a:t>Table</a:t>
            </a:r>
            <a:r>
              <a:rPr sz="1000" spc="20">
                <a:solidFill>
                  <a:srgbClr val="0000FF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FF"/>
                </a:solidFill>
                <a:latin typeface="BIMMMW+TimesLTStd-Roman"/>
                <a:cs typeface="BIMMMW+TimesLTStd-Roman"/>
              </a:rPr>
              <a:t>1.2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shows numerical display formats used in </a:t>
            </a:r>
            <a:r>
              <a:rPr sz="1000" spc="-18">
                <a:solidFill>
                  <a:srgbClr val="000000"/>
                </a:solidFill>
                <a:latin typeface="BIMMMW+TimesLTStd-Roman"/>
                <a:cs typeface="BIMMMW+TimesLTStd-Roman"/>
              </a:rPr>
              <a:t>MATLAB.</a:t>
            </a:r>
          </a:p>
          <a:p>
            <a:pPr marL="15240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The</a:t>
            </a:r>
            <a:r>
              <a:rPr sz="1000" spc="107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command</a:t>
            </a:r>
            <a:r>
              <a:rPr sz="1000" spc="107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SWGRRP+CourierStd"/>
                <a:cs typeface="SWGRRP+CourierStd"/>
              </a:rPr>
              <a:t>vpa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can</a:t>
            </a:r>
            <a:r>
              <a:rPr sz="1000" spc="107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be</a:t>
            </a:r>
            <a:r>
              <a:rPr sz="1000" spc="107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used</a:t>
            </a:r>
            <a:r>
              <a:rPr sz="1000" spc="107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to</a:t>
            </a:r>
            <a:r>
              <a:rPr sz="1000" spc="107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do</a:t>
            </a:r>
            <a:r>
              <a:rPr sz="1000" spc="107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variable-precision</a:t>
            </a:r>
            <a:r>
              <a:rPr sz="1000" spc="108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arithmetic.</a:t>
            </a:r>
            <a:r>
              <a:rPr sz="1000" spc="107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For</a:t>
            </a:r>
            <a:r>
              <a:rPr sz="1000" spc="113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example,</a:t>
            </a:r>
            <a:r>
              <a:rPr sz="1000" spc="109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to</a:t>
            </a:r>
            <a:r>
              <a:rPr sz="1000" spc="107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print</a:t>
            </a:r>
            <a:r>
              <a:rPr sz="1000" spc="107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50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digits of</a:t>
            </a:r>
            <a:r>
              <a:rPr sz="1000" spc="646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 spc="52">
                <a:solidFill>
                  <a:srgbClr val="000000"/>
                </a:solidFill>
                <a:latin typeface="BIMMMW+TimesLTStd-Roman"/>
                <a:cs typeface="BIMMMW+TimesLTStd-Roman"/>
              </a:rPr>
              <a:t>5,</a:t>
            </a:r>
            <a:r>
              <a:rPr sz="1000" spc="-52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enter: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85800" y="4248530"/>
            <a:ext cx="4022218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&gt;&gt; vpa('sqrt(5)', 50)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ans =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2.2360679774997896964091736687312762354406183596115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85800" y="4796320"/>
            <a:ext cx="5783725" cy="941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If</a:t>
            </a:r>
            <a:r>
              <a:rPr sz="1000" spc="15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you</a:t>
            </a:r>
            <a:r>
              <a:rPr sz="1000" spc="15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don’t</a:t>
            </a:r>
            <a:r>
              <a:rPr sz="1000" spc="20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specify</a:t>
            </a:r>
            <a:r>
              <a:rPr sz="1000" spc="15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the</a:t>
            </a:r>
            <a:r>
              <a:rPr sz="1000" spc="15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number</a:t>
            </a:r>
            <a:r>
              <a:rPr sz="1000" spc="15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of</a:t>
            </a:r>
            <a:r>
              <a:rPr sz="1000" spc="15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digits,</a:t>
            </a:r>
            <a:r>
              <a:rPr sz="1000" spc="15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the</a:t>
            </a:r>
            <a:r>
              <a:rPr sz="1000" spc="15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default</a:t>
            </a:r>
            <a:r>
              <a:rPr sz="1000" spc="18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setting</a:t>
            </a:r>
            <a:r>
              <a:rPr sz="1000" spc="15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is</a:t>
            </a:r>
            <a:r>
              <a:rPr sz="1000" spc="15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32.</a:t>
            </a:r>
            <a:r>
              <a:rPr sz="1000" spc="-74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 spc="-37">
                <a:solidFill>
                  <a:srgbClr val="000000"/>
                </a:solidFill>
                <a:latin typeface="BIMMMW+TimesLTStd-Roman"/>
                <a:cs typeface="BIMMMW+TimesLTStd-Roman"/>
              </a:rPr>
              <a:t>You</a:t>
            </a:r>
            <a:r>
              <a:rPr sz="1000" spc="52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can</a:t>
            </a:r>
            <a:r>
              <a:rPr sz="1000" spc="15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change</a:t>
            </a:r>
            <a:r>
              <a:rPr sz="1000" spc="15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the</a:t>
            </a:r>
            <a:r>
              <a:rPr sz="1000" spc="15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default</a:t>
            </a:r>
            <a:r>
              <a:rPr sz="1000" spc="18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with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the command </a:t>
            </a:r>
            <a:r>
              <a:rPr sz="1000">
                <a:solidFill>
                  <a:srgbClr val="000000"/>
                </a:solidFill>
                <a:latin typeface="SWGRRP+CourierStd"/>
                <a:cs typeface="SWGRRP+CourierStd"/>
              </a:rPr>
              <a:t>digits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.</a:t>
            </a:r>
          </a:p>
          <a:p>
            <a:pPr marL="15240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 spc="-21">
                <a:solidFill>
                  <a:srgbClr val="000000"/>
                </a:solidFill>
                <a:latin typeface="BIMMMW+TimesLTStd-Roman"/>
                <a:cs typeface="BIMMMW+TimesLTStd-Roman"/>
              </a:rPr>
              <a:t>MATLAB</a:t>
            </a:r>
            <a:r>
              <a:rPr sz="1000" spc="-25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has</a:t>
            </a:r>
            <a:r>
              <a:rPr sz="1000" spc="-49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some</a:t>
            </a:r>
            <a:r>
              <a:rPr sz="1000" spc="-47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rounding</a:t>
            </a:r>
            <a:r>
              <a:rPr sz="1000" spc="-47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and</a:t>
            </a:r>
            <a:r>
              <a:rPr sz="1000" spc="-47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remainder</a:t>
            </a:r>
            <a:r>
              <a:rPr sz="1000" spc="-49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functions</a:t>
            </a:r>
            <a:r>
              <a:rPr sz="1000" spc="-47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that</a:t>
            </a:r>
            <a:r>
              <a:rPr sz="1000" spc="-47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are</a:t>
            </a:r>
            <a:r>
              <a:rPr sz="1000" spc="-47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very</a:t>
            </a:r>
            <a:r>
              <a:rPr sz="1000" spc="-43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useful.</a:t>
            </a:r>
            <a:r>
              <a:rPr sz="1000" spc="-68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 spc="-20">
                <a:solidFill>
                  <a:srgbClr val="0000FF"/>
                </a:solidFill>
                <a:latin typeface="BIMMMW+TimesLTStd-Roman"/>
                <a:cs typeface="BIMMMW+TimesLTStd-Roman"/>
              </a:rPr>
              <a:t>Table</a:t>
            </a:r>
            <a:r>
              <a:rPr sz="1000" spc="-28">
                <a:solidFill>
                  <a:srgbClr val="0000FF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FF"/>
                </a:solidFill>
                <a:latin typeface="BIMMMW+TimesLTStd-Roman"/>
                <a:cs typeface="BIMMMW+TimesLTStd-Roman"/>
              </a:rPr>
              <a:t>1.3</a:t>
            </a:r>
            <a:r>
              <a:rPr sz="1000" spc="-47">
                <a:solidFill>
                  <a:srgbClr val="0000FF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shows</a:t>
            </a:r>
            <a:r>
              <a:rPr sz="1000" spc="-41">
                <a:solidFill>
                  <a:srgbClr val="000000"/>
                </a:solidFill>
                <a:latin typeface="BIMMMW+TimesLTStd-Roman"/>
                <a:cs typeface="BIMM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some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of these functions.</a:t>
            </a:r>
          </a:p>
          <a:p>
            <a:pPr marL="15240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BIMMMW+TimesLTStd-Roman"/>
                <a:cs typeface="BIMMMW+TimesLTStd-Roman"/>
              </a:rPr>
              <a:t>For example: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685800" y="5696330"/>
            <a:ext cx="1131569" cy="846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&gt;&gt; 53/7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ans =</a:t>
            </a:r>
          </a:p>
          <a:p>
            <a:pPr marL="27431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7.5714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&gt;&gt; round(53/7)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ans =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028700" y="6382131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WGRRP+CourierStd"/>
                <a:cs typeface="SWGRRP+CourierStd"/>
              </a:rPr>
              <a:t>8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171575" y="6948705"/>
            <a:ext cx="1746319" cy="5165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92"/>
              </a:lnSpc>
              <a:spcBef>
                <a:spcPct val="0"/>
              </a:spcBef>
              <a:spcAft>
                <a:spcPct val="0"/>
              </a:spcAft>
            </a:pPr>
            <a:r>
              <a:rPr sz="1000" spc="-18">
                <a:solidFill>
                  <a:srgbClr val="000000"/>
                </a:solidFill>
                <a:latin typeface="CCOMQL+OptimaLTStd-Bold"/>
                <a:cs typeface="CCOMQL+OptimaLTStd-Bold"/>
              </a:rPr>
              <a:t>TABLE</a:t>
            </a:r>
            <a:r>
              <a:rPr sz="1000" spc="46">
                <a:solidFill>
                  <a:srgbClr val="000000"/>
                </a:solidFill>
                <a:latin typeface="CCOMQL+OptimaLTStd-Bold"/>
                <a:cs typeface="CCOMQL+OptimaLTStd-Bold"/>
              </a:rPr>
              <a:t> </a:t>
            </a:r>
            <a:r>
              <a:rPr sz="1000" spc="-17">
                <a:solidFill>
                  <a:srgbClr val="000000"/>
                </a:solidFill>
                <a:latin typeface="CCOMQL+OptimaLTStd-Bold"/>
                <a:cs typeface="CCOMQL+OptimaLTStd-Bold"/>
              </a:rPr>
              <a:t>1.2</a:t>
            </a:r>
          </a:p>
          <a:p>
            <a:pPr marL="0" marR="0">
              <a:lnSpc>
                <a:spcPts val="1192"/>
              </a:lnSpc>
              <a:spcBef>
                <a:spcPts val="1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COMQL+OptimaLTStd-Bold"/>
                <a:cs typeface="CCOMQL+OptimaLTStd-Bold"/>
              </a:rPr>
              <a:t>Numerical</a:t>
            </a:r>
            <a:r>
              <a:rPr sz="1000" spc="26">
                <a:solidFill>
                  <a:srgbClr val="000000"/>
                </a:solidFill>
                <a:latin typeface="CCOMQL+OptimaLTStd-Bold"/>
                <a:cs typeface="CCOMQL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CCOMQL+OptimaLTStd-Bold"/>
                <a:cs typeface="CCOMQL+OptimaLTStd-Bold"/>
              </a:rPr>
              <a:t>Display</a:t>
            </a:r>
            <a:r>
              <a:rPr sz="1000" spc="29">
                <a:solidFill>
                  <a:srgbClr val="000000"/>
                </a:solidFill>
                <a:latin typeface="CCOMQL+OptimaLTStd-Bold"/>
                <a:cs typeface="CCOMQL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CCOMQL+OptimaLTStd-Bold"/>
                <a:cs typeface="CCOMQL+OptimaLTStd-Bold"/>
              </a:rPr>
              <a:t>Formats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171575" y="7348195"/>
            <a:ext cx="1027582" cy="273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53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COMQL+OptimaLTStd-Bold"/>
                <a:cs typeface="CCOMQL+OptimaLTStd-Bold"/>
              </a:rPr>
              <a:t>MATLAB</a:t>
            </a:r>
            <a:r>
              <a:rPr sz="800" spc="31">
                <a:solidFill>
                  <a:srgbClr val="000000"/>
                </a:solidFill>
                <a:latin typeface="CCOMQL+OptimaLTStd-Bold"/>
                <a:cs typeface="CCOMQL+OptimaLTStd-Bold"/>
              </a:rPr>
              <a:t> </a:t>
            </a:r>
            <a:r>
              <a:rPr sz="800">
                <a:solidFill>
                  <a:srgbClr val="000000"/>
                </a:solidFill>
                <a:latin typeface="CCOMQL+OptimaLTStd-Bold"/>
                <a:cs typeface="CCOMQL+OptimaLTStd-Bold"/>
              </a:rPr>
              <a:t>Command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2467889" y="7348195"/>
            <a:ext cx="823772" cy="273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53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COMQL+OptimaLTStd-Bold"/>
                <a:cs typeface="CCOMQL+OptimaLTStd-Bold"/>
              </a:rPr>
              <a:t>Display</a:t>
            </a:r>
            <a:r>
              <a:rPr sz="800" spc="26">
                <a:solidFill>
                  <a:srgbClr val="000000"/>
                </a:solidFill>
                <a:latin typeface="CCOMQL+OptimaLTStd-Bold"/>
                <a:cs typeface="CCOMQL+OptimaLTStd-Bold"/>
              </a:rPr>
              <a:t> </a:t>
            </a:r>
            <a:r>
              <a:rPr sz="800">
                <a:solidFill>
                  <a:srgbClr val="000000"/>
                </a:solidFill>
                <a:latin typeface="CCOMQL+OptimaLTStd-Bold"/>
                <a:cs typeface="CCOMQL+OptimaLTStd-Bold"/>
              </a:rPr>
              <a:t>Format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198442" y="7348195"/>
            <a:ext cx="524967" cy="273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53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COMQL+OptimaLTStd-Bold"/>
                <a:cs typeface="CCOMQL+OptimaLTStd-Bold"/>
              </a:rPr>
              <a:t>Example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171676" y="7551091"/>
            <a:ext cx="518160" cy="264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WGRRP+CourierStd"/>
                <a:cs typeface="SWGRRP+CourierStd"/>
              </a:rPr>
              <a:t>format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2200376" y="7546925"/>
            <a:ext cx="1381165" cy="702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BIMMMW+TimesLTStd-Roman"/>
                <a:cs typeface="BIMMMW+TimesLTStd-Roman"/>
              </a:rPr>
              <a:t>Default: same as format short</a:t>
            </a:r>
          </a:p>
          <a:p>
            <a:pPr marL="0" marR="0">
              <a:lnSpc>
                <a:spcPts val="892"/>
              </a:lnSpc>
              <a:spcBef>
                <a:spcPts val="20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BIMMMW+TimesLTStd-Roman"/>
                <a:cs typeface="BIMMMW+TimesLTStd-Roman"/>
              </a:rPr>
              <a:t>2 Real decimal digits</a:t>
            </a:r>
          </a:p>
          <a:p>
            <a:pPr marL="0" marR="0">
              <a:lnSpc>
                <a:spcPts val="892"/>
              </a:lnSpc>
              <a:spcBef>
                <a:spcPts val="25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BIMMMW+TimesLTStd-Roman"/>
                <a:cs typeface="BIMMMW+TimesLTStd-Roman"/>
              </a:rPr>
              <a:t>Suppress redundant line</a:t>
            </a:r>
          </a:p>
          <a:p>
            <a:pPr marL="0" marR="0">
              <a:lnSpc>
                <a:spcPts val="892"/>
              </a:lnSpc>
              <a:spcBef>
                <a:spcPts val="20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BIMMMW+TimesLTStd-Roman"/>
                <a:cs typeface="BIMMMW+TimesLTStd-Roman"/>
              </a:rPr>
              <a:t>14 Decimal digits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171676" y="7696683"/>
            <a:ext cx="1005839" cy="8472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WGRRP+CourierStd"/>
                <a:cs typeface="SWGRRP+CourierStd"/>
              </a:rPr>
              <a:t>format bank</a:t>
            </a:r>
          </a:p>
          <a:p>
            <a:pPr marL="0" marR="0">
              <a:lnSpc>
                <a:spcPts val="885"/>
              </a:lnSpc>
              <a:spcBef>
                <a:spcPts val="21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WGRRP+CourierStd"/>
                <a:cs typeface="SWGRRP+CourierStd"/>
              </a:rPr>
              <a:t>format compact</a:t>
            </a:r>
          </a:p>
          <a:p>
            <a:pPr marL="0" marR="0">
              <a:lnSpc>
                <a:spcPts val="885"/>
              </a:lnSpc>
              <a:spcBef>
                <a:spcPts val="26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WGRRP+CourierStd"/>
                <a:cs typeface="SWGRRP+CourierStd"/>
              </a:rPr>
              <a:t>format long</a:t>
            </a:r>
          </a:p>
          <a:p>
            <a:pPr marL="0" marR="0">
              <a:lnSpc>
                <a:spcPts val="885"/>
              </a:lnSpc>
              <a:spcBef>
                <a:spcPts val="21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WGRRP+CourierStd"/>
                <a:cs typeface="SWGRRP+CourierStd"/>
              </a:rPr>
              <a:t>format short</a:t>
            </a:r>
          </a:p>
          <a:p>
            <a:pPr marL="0" marR="0">
              <a:lnSpc>
                <a:spcPts val="885"/>
              </a:lnSpc>
              <a:spcBef>
                <a:spcPts val="26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WGRRP+CourierStd"/>
                <a:cs typeface="SWGRRP+CourierStd"/>
              </a:rPr>
              <a:t>format rat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559276" y="7696683"/>
            <a:ext cx="396240" cy="264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WGRRP+CourierStd"/>
                <a:cs typeface="SWGRRP+CourierStd"/>
              </a:rPr>
              <a:t>3.47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559276" y="7842276"/>
            <a:ext cx="1892808" cy="556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WGRRP+CourierStd"/>
                <a:cs typeface="SWGRRP+CourierStd"/>
              </a:rPr>
              <a:t>theta = pi/6 theta = 0.5236</a:t>
            </a:r>
          </a:p>
          <a:p>
            <a:pPr marL="0" marR="0">
              <a:lnSpc>
                <a:spcPts val="885"/>
              </a:lnSpc>
              <a:spcBef>
                <a:spcPts val="21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WGRRP+CourierStd"/>
                <a:cs typeface="SWGRRP+CourierStd"/>
              </a:rPr>
              <a:t>3.14159265358979</a:t>
            </a:r>
          </a:p>
          <a:p>
            <a:pPr marL="0" marR="0">
              <a:lnSpc>
                <a:spcPts val="885"/>
              </a:lnSpc>
              <a:spcBef>
                <a:spcPts val="26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WGRRP+CourierStd"/>
                <a:cs typeface="SWGRRP+CourierStd"/>
              </a:rPr>
              <a:t>3.1416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2200376" y="8129296"/>
            <a:ext cx="824077" cy="265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BIMMMW+TimesLTStd-Roman"/>
                <a:cs typeface="BIMMMW+TimesLTStd-Roman"/>
              </a:rPr>
              <a:t>4 Decimal digits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2200376" y="8274888"/>
            <a:ext cx="787298" cy="265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BIMMMW+TimesLTStd-Roman"/>
                <a:cs typeface="BIMMMW+TimesLTStd-Roman"/>
              </a:rPr>
              <a:t>Fractional form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3559276" y="8279054"/>
            <a:ext cx="579119" cy="264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WGRRP+CourierStd"/>
                <a:cs typeface="SWGRRP+CourierStd"/>
              </a:rPr>
              <a:t>377/211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object 1"/>
          <p:cNvSpPr/>
          <p:nvPr/>
        </p:nvSpPr>
        <p:spPr>
          <a:xfrm>
            <a:off x="1701800" y="2196716"/>
            <a:ext cx="29972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701800" y="841375"/>
            <a:ext cx="2997200" cy="12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96645" y="8505825"/>
            <a:ext cx="4203700" cy="127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96645" y="6719597"/>
            <a:ext cx="4207509" cy="127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85800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ECCQCO+OptimaLTStd-Bold"/>
                <a:cs typeface="ECCQCO+OptimaLTStd-Bold"/>
              </a:rPr>
              <a:t>16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62097" y="438568"/>
            <a:ext cx="3050838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QLIDGT+OptimaLTStd-Medium"/>
                <a:cs typeface="QLIDGT+OptimaLTStd-Medium"/>
              </a:rPr>
              <a:t>Chemical Engineering Computation with </a:t>
            </a:r>
            <a:r>
              <a:rPr sz="900" spc="-10">
                <a:solidFill>
                  <a:srgbClr val="000000"/>
                </a:solidFill>
                <a:latin typeface="QLIDGT+OptimaLTStd-Medium"/>
                <a:cs typeface="QLIDGT+OptimaLTStd-Medium"/>
              </a:rPr>
              <a:t>MATLAB®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701800" y="930783"/>
            <a:ext cx="2281300" cy="5165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92"/>
              </a:lnSpc>
              <a:spcBef>
                <a:spcPct val="0"/>
              </a:spcBef>
              <a:spcAft>
                <a:spcPct val="0"/>
              </a:spcAft>
            </a:pPr>
            <a:r>
              <a:rPr sz="1000" spc="-18">
                <a:solidFill>
                  <a:srgbClr val="000000"/>
                </a:solidFill>
                <a:latin typeface="ECCQCO+OptimaLTStd-Bold"/>
                <a:cs typeface="ECCQCO+OptimaLTStd-Bold"/>
              </a:rPr>
              <a:t>TABLE</a:t>
            </a:r>
            <a:r>
              <a:rPr sz="1000" spc="46">
                <a:solidFill>
                  <a:srgbClr val="000000"/>
                </a:solidFill>
                <a:latin typeface="ECCQCO+OptimaLTStd-Bold"/>
                <a:cs typeface="ECCQCO+OptimaLTStd-Bold"/>
              </a:rPr>
              <a:t> </a:t>
            </a:r>
            <a:r>
              <a:rPr sz="1000" spc="-15">
                <a:solidFill>
                  <a:srgbClr val="000000"/>
                </a:solidFill>
                <a:latin typeface="ECCQCO+OptimaLTStd-Bold"/>
                <a:cs typeface="ECCQCO+OptimaLTStd-Bold"/>
              </a:rPr>
              <a:t>1.3</a:t>
            </a:r>
          </a:p>
          <a:p>
            <a:pPr marL="0" marR="0">
              <a:lnSpc>
                <a:spcPts val="1192"/>
              </a:lnSpc>
              <a:spcBef>
                <a:spcPts val="1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ECCQCO+OptimaLTStd-Bold"/>
                <a:cs typeface="ECCQCO+OptimaLTStd-Bold"/>
              </a:rPr>
              <a:t>Rounding</a:t>
            </a:r>
            <a:r>
              <a:rPr sz="1000" spc="26">
                <a:solidFill>
                  <a:srgbClr val="000000"/>
                </a:solidFill>
                <a:latin typeface="ECCQCO+OptimaLTStd-Bold"/>
                <a:cs typeface="ECCQCO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ECCQCO+OptimaLTStd-Bold"/>
                <a:cs typeface="ECCQCO+OptimaLTStd-Bold"/>
              </a:rPr>
              <a:t>and</a:t>
            </a:r>
            <a:r>
              <a:rPr sz="1000" spc="20">
                <a:solidFill>
                  <a:srgbClr val="000000"/>
                </a:solidFill>
                <a:latin typeface="ECCQCO+OptimaLTStd-Bold"/>
                <a:cs typeface="ECCQCO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ECCQCO+OptimaLTStd-Bold"/>
                <a:cs typeface="ECCQCO+OptimaLTStd-Bold"/>
              </a:rPr>
              <a:t>Remainder</a:t>
            </a:r>
            <a:r>
              <a:rPr sz="1000" spc="25">
                <a:solidFill>
                  <a:srgbClr val="000000"/>
                </a:solidFill>
                <a:latin typeface="ECCQCO+OptimaLTStd-Bold"/>
                <a:cs typeface="ECCQCO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ECCQCO+OptimaLTStd-Bold"/>
                <a:cs typeface="ECCQCO+OptimaLTStd-Bold"/>
              </a:rPr>
              <a:t>Functions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701800" y="1330272"/>
            <a:ext cx="542036" cy="273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53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ECCQCO+OptimaLTStd-Bold"/>
                <a:cs typeface="ECCQCO+OptimaLTStd-Bold"/>
              </a:rPr>
              <a:t>Function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359810" y="1330272"/>
            <a:ext cx="671880" cy="273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53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ECCQCO+OptimaLTStd-Bold"/>
                <a:cs typeface="ECCQCO+OptimaLTStd-Bold"/>
              </a:rPr>
              <a:t>Description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701800" y="1533167"/>
            <a:ext cx="457200" cy="7016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QIJHG+CourierStd"/>
                <a:cs typeface="CQIJHG+CourierStd"/>
              </a:rPr>
              <a:t>round</a:t>
            </a:r>
          </a:p>
          <a:p>
            <a:pPr marL="0" marR="0">
              <a:lnSpc>
                <a:spcPts val="885"/>
              </a:lnSpc>
              <a:spcBef>
                <a:spcPts val="21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QIJHG+CourierStd"/>
                <a:cs typeface="CQIJHG+CourierStd"/>
              </a:rPr>
              <a:t>ceil</a:t>
            </a:r>
          </a:p>
          <a:p>
            <a:pPr marL="0" marR="0">
              <a:lnSpc>
                <a:spcPts val="885"/>
              </a:lnSpc>
              <a:spcBef>
                <a:spcPts val="26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QIJHG+CourierStd"/>
                <a:cs typeface="CQIJHG+CourierStd"/>
              </a:rPr>
              <a:t>floor</a:t>
            </a:r>
          </a:p>
          <a:p>
            <a:pPr marL="0" marR="0">
              <a:lnSpc>
                <a:spcPts val="885"/>
              </a:lnSpc>
              <a:spcBef>
                <a:spcPts val="21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QIJHG+CourierStd"/>
                <a:cs typeface="CQIJHG+CourierStd"/>
              </a:rPr>
              <a:t>fix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540000" y="1529002"/>
            <a:ext cx="1361186" cy="265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QPIIRM+TimesLTStd-Roman"/>
                <a:cs typeface="QPIIRM+TimesLTStd-Roman"/>
              </a:rPr>
              <a:t>Rounds to the nearest integer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540000" y="1674594"/>
            <a:ext cx="2472217" cy="556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QPIIRM+TimesLTStd-Roman"/>
                <a:cs typeface="QPIIRM+TimesLTStd-Roman"/>
              </a:rPr>
              <a:t>Rounds to the nearest integer toward positive inﬁnity</a:t>
            </a:r>
          </a:p>
          <a:p>
            <a:pPr marL="0" marR="0">
              <a:lnSpc>
                <a:spcPts val="892"/>
              </a:lnSpc>
              <a:spcBef>
                <a:spcPts val="20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QPIIRM+TimesLTStd-Roman"/>
                <a:cs typeface="QPIIRM+TimesLTStd-Roman"/>
              </a:rPr>
              <a:t>Rounds to the nearest integer toward minus inﬁnity</a:t>
            </a:r>
          </a:p>
          <a:p>
            <a:pPr marL="0" marR="0">
              <a:lnSpc>
                <a:spcPts val="892"/>
              </a:lnSpc>
              <a:spcBef>
                <a:spcPts val="25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QPIIRM+TimesLTStd-Roman"/>
                <a:cs typeface="QPIIRM+TimesLTStd-Roman"/>
              </a:rPr>
              <a:t>Rounds to the nearest integer toward zero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85800" y="2402242"/>
            <a:ext cx="1062989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IJHG+CourierStd"/>
                <a:cs typeface="CQIJHG+CourierStd"/>
              </a:rPr>
              <a:t>&gt;&gt; ceil(53/7)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IJHG+CourierStd"/>
                <a:cs typeface="CQIJHG+CourierStd"/>
              </a:rPr>
              <a:t>ans =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028700" y="2676562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IJHG+CourierStd"/>
                <a:cs typeface="CQIJHG+CourierStd"/>
              </a:rPr>
              <a:t>8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85800" y="2813722"/>
            <a:ext cx="1131569" cy="43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IJHG+CourierStd"/>
                <a:cs typeface="CQIJHG+CourierStd"/>
              </a:rPr>
              <a:t>&gt;&gt; floor(53/7)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IJHG+CourierStd"/>
                <a:cs typeface="CQIJHG+CourierStd"/>
              </a:rPr>
              <a:t>ans =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028700" y="3088041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IJHG+CourierStd"/>
                <a:cs typeface="CQIJHG+CourierStd"/>
              </a:rPr>
              <a:t>7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85800" y="3225201"/>
            <a:ext cx="994409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IJHG+CourierStd"/>
                <a:cs typeface="CQIJHG+CourierStd"/>
              </a:rPr>
              <a:t>&gt;&gt; fix(53/7)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IJHG+CourierStd"/>
                <a:cs typeface="CQIJHG+CourierStd"/>
              </a:rPr>
              <a:t>ans =</a:t>
            </a:r>
          </a:p>
          <a:p>
            <a:pPr marL="34290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IJHG+CourierStd"/>
                <a:cs typeface="CQIJHG+CourierStd"/>
              </a:rPr>
              <a:t>7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85800" y="3849770"/>
            <a:ext cx="2116951" cy="376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ECCQCO+OptimaLTStd-Bold"/>
                <a:cs typeface="ECCQCO+OptimaLTStd-Bold"/>
              </a:rPr>
              <a:t>1.5</a:t>
            </a:r>
            <a:r>
              <a:rPr sz="1100" spc="824">
                <a:solidFill>
                  <a:srgbClr val="0000FF"/>
                </a:solidFill>
                <a:latin typeface="ECCQCO+OptimaLTStd-Bold"/>
                <a:cs typeface="ECCQCO+OptimaLTStd-Bold"/>
              </a:rPr>
              <a:t> </a:t>
            </a:r>
            <a:r>
              <a:rPr sz="1100" spc="-10">
                <a:solidFill>
                  <a:srgbClr val="0000FF"/>
                </a:solidFill>
                <a:latin typeface="ECCQCO+OptimaLTStd-Bold"/>
                <a:cs typeface="ECCQCO+OptimaLTStd-Bold"/>
              </a:rPr>
              <a:t>MANAGING</a:t>
            </a:r>
            <a:r>
              <a:rPr sz="1100" spc="-60">
                <a:solidFill>
                  <a:srgbClr val="0000FF"/>
                </a:solidFill>
                <a:latin typeface="ECCQCO+OptimaLTStd-Bold"/>
                <a:cs typeface="ECCQCO+OptimaLTStd-Bold"/>
              </a:rPr>
              <a:t> </a:t>
            </a:r>
            <a:r>
              <a:rPr sz="1100">
                <a:solidFill>
                  <a:srgbClr val="0000FF"/>
                </a:solidFill>
                <a:latin typeface="ECCQCO+OptimaLTStd-Bold"/>
                <a:cs typeface="ECCQCO+OptimaLTStd-Bold"/>
              </a:rPr>
              <a:t>VARIABLES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85800" y="4103744"/>
            <a:ext cx="1695351" cy="3525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IUPGFV+OptimaLTStd-Bold-SC700"/>
                <a:cs typeface="IUPGFV+OptimaLTStd-Bold-SC700"/>
              </a:rPr>
              <a:t>1.5.1</a:t>
            </a:r>
            <a:r>
              <a:rPr sz="1100" spc="824">
                <a:solidFill>
                  <a:srgbClr val="0000FF"/>
                </a:solidFill>
                <a:latin typeface="IUPGFV+OptimaLTStd-Bold-SC700"/>
                <a:cs typeface="IUPGFV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CQIJHG+CourierStd"/>
                <a:cs typeface="CQIJHG+CourierStd"/>
              </a:rPr>
              <a:t>clear</a:t>
            </a:r>
            <a:r>
              <a:rPr sz="1100">
                <a:solidFill>
                  <a:srgbClr val="0000FF"/>
                </a:solidFill>
                <a:latin typeface="IUPGFV+OptimaLTStd-Bold-SC700"/>
                <a:cs typeface="IUPGFV+OptimaLTStd-Bold-SC700"/>
              </a:rPr>
              <a:t>C</a:t>
            </a:r>
            <a:r>
              <a:rPr sz="750" spc="15">
                <a:solidFill>
                  <a:srgbClr val="0000FF"/>
                </a:solidFill>
                <a:latin typeface="IUPGFV+OptimaLTStd-Bold-SC700"/>
                <a:cs typeface="IUPGFV+OptimaLTStd-Bold-SC700"/>
              </a:rPr>
              <a:t>ommand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685800" y="4346983"/>
            <a:ext cx="5784164" cy="9458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The</a:t>
            </a:r>
            <a:r>
              <a:rPr sz="1000" spc="-37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QIJHG+CourierStd"/>
                <a:cs typeface="CQIJHG+CourierStd"/>
              </a:rPr>
              <a:t>clc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command</a:t>
            </a:r>
            <a:r>
              <a:rPr sz="1000" spc="-37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clears</a:t>
            </a:r>
            <a:r>
              <a:rPr sz="1000" spc="-37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the</a:t>
            </a:r>
            <a:r>
              <a:rPr sz="1000" spc="-37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command</a:t>
            </a:r>
            <a:r>
              <a:rPr sz="1000" spc="-37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QPIIRM+TimesLTStd-Roman"/>
                <a:cs typeface="QPIIRM+TimesLTStd-Roman"/>
              </a:rPr>
              <a:t>window,</a:t>
            </a:r>
            <a:r>
              <a:rPr sz="1000" spc="-23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leaving</a:t>
            </a:r>
            <a:r>
              <a:rPr sz="1000" spc="-34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a</a:t>
            </a:r>
            <a:r>
              <a:rPr sz="1000" spc="-37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blank</a:t>
            </a:r>
            <a:r>
              <a:rPr sz="1000" spc="-37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page</a:t>
            </a:r>
            <a:r>
              <a:rPr sz="1000" spc="-37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for</a:t>
            </a:r>
            <a:r>
              <a:rPr sz="1000" spc="-37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you</a:t>
            </a:r>
            <a:r>
              <a:rPr sz="1000" spc="-37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to</a:t>
            </a:r>
            <a:r>
              <a:rPr sz="1000" spc="-37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work</a:t>
            </a:r>
            <a:r>
              <a:rPr sz="1000" spc="-34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on.</a:t>
            </a:r>
            <a:r>
              <a:rPr sz="1000" spc="-37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QPIIRM+TimesLTStd-Roman"/>
                <a:cs typeface="QPIIRM+TimesLTStd-Roman"/>
              </a:rPr>
              <a:t>However,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this</a:t>
            </a:r>
            <a:r>
              <a:rPr sz="1000" spc="122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command</a:t>
            </a:r>
            <a:r>
              <a:rPr sz="1000" spc="122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does</a:t>
            </a:r>
            <a:r>
              <a:rPr sz="1000" spc="122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not</a:t>
            </a:r>
            <a:r>
              <a:rPr sz="1000" spc="122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delete</a:t>
            </a:r>
            <a:r>
              <a:rPr sz="1000" spc="122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from</a:t>
            </a:r>
            <a:r>
              <a:rPr sz="1000" spc="122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memory</a:t>
            </a:r>
            <a:r>
              <a:rPr sz="1000" spc="122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the</a:t>
            </a:r>
            <a:r>
              <a:rPr sz="1000" spc="122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actual</a:t>
            </a:r>
            <a:r>
              <a:rPr sz="1000" spc="122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variables</a:t>
            </a:r>
            <a:r>
              <a:rPr sz="1000" spc="125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you</a:t>
            </a:r>
            <a:r>
              <a:rPr sz="1000" spc="122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QPIIRM+TimesLTStd-Roman"/>
                <a:cs typeface="QPIIRM+TimesLTStd-Roman"/>
              </a:rPr>
              <a:t>have</a:t>
            </a:r>
            <a:r>
              <a:rPr sz="1000" spc="134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created.</a:t>
            </a:r>
            <a:r>
              <a:rPr sz="1000" spc="103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The</a:t>
            </a:r>
            <a:r>
              <a:rPr sz="1000" spc="122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QIJHG+CourierStd"/>
                <a:cs typeface="CQIJHG+CourierStd"/>
              </a:rPr>
              <a:t>clear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command</a:t>
            </a:r>
            <a:r>
              <a:rPr sz="1000" spc="40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deletes</a:t>
            </a:r>
            <a:r>
              <a:rPr sz="1000" spc="40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all</a:t>
            </a:r>
            <a:r>
              <a:rPr sz="1000" spc="40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of</a:t>
            </a:r>
            <a:r>
              <a:rPr sz="1000" spc="40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the</a:t>
            </a:r>
            <a:r>
              <a:rPr sz="1000" spc="40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saved</a:t>
            </a:r>
            <a:r>
              <a:rPr sz="1000" spc="50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variables.</a:t>
            </a:r>
            <a:r>
              <a:rPr sz="1000" spc="25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The</a:t>
            </a:r>
            <a:r>
              <a:rPr sz="1000" spc="40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action</a:t>
            </a:r>
            <a:r>
              <a:rPr sz="1000" spc="40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of</a:t>
            </a:r>
            <a:r>
              <a:rPr sz="1000" spc="40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the</a:t>
            </a:r>
            <a:r>
              <a:rPr sz="1000" spc="40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QIJHG+CourierStd"/>
                <a:cs typeface="CQIJHG+CourierStd"/>
              </a:rPr>
              <a:t>clear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command</a:t>
            </a:r>
            <a:r>
              <a:rPr sz="1000" spc="40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is</a:t>
            </a:r>
            <a:r>
              <a:rPr sz="1000" spc="40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reﬂected</a:t>
            </a:r>
            <a:r>
              <a:rPr sz="1000" spc="40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in</a:t>
            </a:r>
            <a:r>
              <a:rPr sz="1000" spc="40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the</a:t>
            </a:r>
          </a:p>
          <a:p>
            <a:pPr marL="0" marR="0">
              <a:lnSpc>
                <a:spcPts val="1115"/>
              </a:lnSpc>
              <a:spcBef>
                <a:spcPts val="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workspace</a:t>
            </a:r>
            <a:r>
              <a:rPr sz="1000" spc="31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QPIIRM+TimesLTStd-Roman"/>
                <a:cs typeface="QPIIRM+TimesLTStd-Roman"/>
              </a:rPr>
              <a:t>window.</a:t>
            </a:r>
            <a:r>
              <a:rPr sz="1000" spc="46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If</a:t>
            </a:r>
            <a:r>
              <a:rPr sz="1000" spc="31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you</a:t>
            </a:r>
            <a:r>
              <a:rPr sz="1000" spc="31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want</a:t>
            </a:r>
            <a:r>
              <a:rPr sz="1000" spc="34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to</a:t>
            </a:r>
            <a:r>
              <a:rPr sz="1000" spc="31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delete</a:t>
            </a:r>
            <a:r>
              <a:rPr sz="1000" spc="31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a</a:t>
            </a:r>
            <a:r>
              <a:rPr sz="1000" spc="31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speciﬁc</a:t>
            </a:r>
            <a:r>
              <a:rPr sz="1000" spc="31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variable,</a:t>
            </a:r>
            <a:r>
              <a:rPr sz="1000" spc="34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type</a:t>
            </a:r>
            <a:r>
              <a:rPr sz="1000" spc="31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the</a:t>
            </a:r>
            <a:r>
              <a:rPr sz="1000" spc="31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variable</a:t>
            </a:r>
            <a:r>
              <a:rPr sz="1000" spc="34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name</a:t>
            </a:r>
            <a:r>
              <a:rPr sz="1000" spc="31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right</a:t>
            </a:r>
            <a:r>
              <a:rPr sz="1000" spc="31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after</a:t>
            </a:r>
            <a:r>
              <a:rPr sz="1000" spc="31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the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QIJHG+CourierStd"/>
                <a:cs typeface="CQIJHG+CourierStd"/>
              </a:rPr>
              <a:t>clear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command. For example, if you want to delete the variable x, enter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85801" y="5246994"/>
            <a:ext cx="85725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QIJHG+CourierStd"/>
                <a:cs typeface="CQIJHG+CourierStd"/>
              </a:rPr>
              <a:t>&gt;&gt; clear x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85801" y="5520463"/>
            <a:ext cx="3031268" cy="336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 spc="-20">
                <a:solidFill>
                  <a:srgbClr val="0000FF"/>
                </a:solidFill>
                <a:latin typeface="QPIIRM+TimesLTStd-Roman"/>
                <a:cs typeface="QPIIRM+TimesLTStd-Roman"/>
              </a:rPr>
              <a:t>Table</a:t>
            </a:r>
            <a:r>
              <a:rPr sz="1000" spc="20">
                <a:solidFill>
                  <a:srgbClr val="0000FF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FF"/>
                </a:solidFill>
                <a:latin typeface="QPIIRM+TimesLTStd-Roman"/>
                <a:cs typeface="QPIIRM+TimesLTStd-Roman"/>
              </a:rPr>
              <a:t>1.4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shows some options of </a:t>
            </a:r>
            <a:r>
              <a:rPr sz="1000">
                <a:solidFill>
                  <a:srgbClr val="000000"/>
                </a:solidFill>
                <a:latin typeface="CQIJHG+CourierStd"/>
                <a:cs typeface="CQIJHG+CourierStd"/>
              </a:rPr>
              <a:t>clear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command.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685801" y="5886842"/>
            <a:ext cx="3288145" cy="3224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IUPGFV+OptimaLTStd-Bold-SC700"/>
                <a:cs typeface="IUPGFV+OptimaLTStd-Bold-SC700"/>
              </a:rPr>
              <a:t>1.5.2</a:t>
            </a:r>
            <a:r>
              <a:rPr sz="1100" spc="824">
                <a:solidFill>
                  <a:srgbClr val="0000FF"/>
                </a:solidFill>
                <a:latin typeface="IUPGFV+OptimaLTStd-Bold-SC700"/>
                <a:cs typeface="IUPGFV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IUPGFV+OptimaLTStd-Bold-SC700"/>
                <a:cs typeface="IUPGFV+OptimaLTStd-Bold-SC700"/>
              </a:rPr>
              <a:t>C</a:t>
            </a:r>
            <a:r>
              <a:rPr sz="750">
                <a:solidFill>
                  <a:srgbClr val="0000FF"/>
                </a:solidFill>
                <a:latin typeface="IUPGFV+OptimaLTStd-Bold-SC700"/>
                <a:cs typeface="IUPGFV+OptimaLTStd-Bold-SC700"/>
              </a:rPr>
              <a:t>omputational</a:t>
            </a:r>
            <a:r>
              <a:rPr sz="750" spc="124">
                <a:solidFill>
                  <a:srgbClr val="0000FF"/>
                </a:solidFill>
                <a:latin typeface="IUPGFV+OptimaLTStd-Bold-SC700"/>
                <a:cs typeface="IUPGFV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IUPGFV+OptimaLTStd-Bold-SC700"/>
                <a:cs typeface="IUPGFV+OptimaLTStd-Bold-SC700"/>
              </a:rPr>
              <a:t>l</a:t>
            </a:r>
            <a:r>
              <a:rPr sz="750">
                <a:solidFill>
                  <a:srgbClr val="0000FF"/>
                </a:solidFill>
                <a:latin typeface="IUPGFV+OptimaLTStd-Bold-SC700"/>
                <a:cs typeface="IUPGFV+OptimaLTStd-Bold-SC700"/>
              </a:rPr>
              <a:t>imitations</a:t>
            </a:r>
            <a:r>
              <a:rPr sz="750" spc="125">
                <a:solidFill>
                  <a:srgbClr val="0000FF"/>
                </a:solidFill>
                <a:latin typeface="IUPGFV+OptimaLTStd-Bold-SC700"/>
                <a:cs typeface="IUPGFV+OptimaLTStd-Bold-SC700"/>
              </a:rPr>
              <a:t> </a:t>
            </a:r>
            <a:r>
              <a:rPr sz="750" spc="14">
                <a:solidFill>
                  <a:srgbClr val="0000FF"/>
                </a:solidFill>
                <a:latin typeface="IUPGFV+OptimaLTStd-Bold-SC700"/>
                <a:cs typeface="IUPGFV+OptimaLTStd-Bold-SC700"/>
              </a:rPr>
              <a:t>and</a:t>
            </a:r>
            <a:r>
              <a:rPr sz="750" spc="119">
                <a:solidFill>
                  <a:srgbClr val="0000FF"/>
                </a:solidFill>
                <a:latin typeface="IUPGFV+OptimaLTStd-Bold-SC700"/>
                <a:cs typeface="IUPGFV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IUPGFV+OptimaLTStd-Bold-SC700"/>
                <a:cs typeface="IUPGFV+OptimaLTStd-Bold-SC700"/>
              </a:rPr>
              <a:t>C</a:t>
            </a:r>
            <a:r>
              <a:rPr sz="750">
                <a:solidFill>
                  <a:srgbClr val="0000FF"/>
                </a:solidFill>
                <a:latin typeface="IUPGFV+OptimaLTStd-Bold-SC700"/>
                <a:cs typeface="IUPGFV+OptimaLTStd-Bold-SC700"/>
              </a:rPr>
              <a:t>onstants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685800" y="6130059"/>
            <a:ext cx="5784017" cy="484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 spc="-21">
                <a:solidFill>
                  <a:srgbClr val="000000"/>
                </a:solidFill>
                <a:latin typeface="QPIIRM+TimesLTStd-Roman"/>
                <a:cs typeface="QPIIRM+TimesLTStd-Roman"/>
              </a:rPr>
              <a:t>MATLAB</a:t>
            </a:r>
            <a:r>
              <a:rPr sz="1000" spc="85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includes</a:t>
            </a:r>
            <a:r>
              <a:rPr sz="1000" spc="62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functions</a:t>
            </a:r>
            <a:r>
              <a:rPr sz="1000" spc="62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to</a:t>
            </a:r>
            <a:r>
              <a:rPr sz="1000" spc="62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identify</a:t>
            </a:r>
            <a:r>
              <a:rPr sz="1000" spc="62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the</a:t>
            </a:r>
            <a:r>
              <a:rPr sz="1000" spc="62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largest</a:t>
            </a:r>
            <a:r>
              <a:rPr sz="1000" spc="66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real</a:t>
            </a:r>
            <a:r>
              <a:rPr sz="1000" spc="62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numbers</a:t>
            </a:r>
            <a:r>
              <a:rPr sz="1000" spc="62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and</a:t>
            </a:r>
            <a:r>
              <a:rPr sz="1000" spc="62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the</a:t>
            </a:r>
            <a:r>
              <a:rPr sz="1000" spc="62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largest</a:t>
            </a:r>
            <a:r>
              <a:rPr sz="1000" spc="66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integers</a:t>
            </a:r>
            <a:r>
              <a:rPr sz="1000" spc="64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the</a:t>
            </a:r>
            <a:r>
              <a:rPr sz="1000" spc="62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pro-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gram</a:t>
            </a:r>
            <a:r>
              <a:rPr sz="1000" spc="99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can</a:t>
            </a:r>
            <a:r>
              <a:rPr sz="1000" spc="99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process.</a:t>
            </a:r>
            <a:r>
              <a:rPr sz="1000" spc="99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QPIIRM+TimesLTStd-Roman"/>
                <a:cs typeface="QPIIRM+TimesLTStd-Roman"/>
              </a:rPr>
              <a:t>MATLAB</a:t>
            </a:r>
            <a:r>
              <a:rPr sz="1000" spc="121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also</a:t>
            </a:r>
            <a:r>
              <a:rPr sz="1000" spc="99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keeps</a:t>
            </a:r>
            <a:r>
              <a:rPr sz="1000" spc="100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some</a:t>
            </a:r>
            <a:r>
              <a:rPr sz="1000" spc="99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constants,</a:t>
            </a:r>
            <a:r>
              <a:rPr sz="1000" spc="99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which</a:t>
            </a:r>
            <a:r>
              <a:rPr sz="1000" spc="99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are</a:t>
            </a:r>
            <a:r>
              <a:rPr sz="1000" spc="99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values</a:t>
            </a:r>
            <a:r>
              <a:rPr sz="1000" spc="103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that</a:t>
            </a:r>
            <a:r>
              <a:rPr sz="1000" spc="99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are</a:t>
            </a:r>
            <a:r>
              <a:rPr sz="1000" spc="99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known</a:t>
            </a:r>
            <a:r>
              <a:rPr sz="1000" spc="104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QPIIRM+TimesLTStd-Roman"/>
                <a:cs typeface="QPIIRM+TimesLTStd-Roman"/>
              </a:rPr>
              <a:t>ahead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096644" y="6809005"/>
            <a:ext cx="2246103" cy="5165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92"/>
              </a:lnSpc>
              <a:spcBef>
                <a:spcPct val="0"/>
              </a:spcBef>
              <a:spcAft>
                <a:spcPct val="0"/>
              </a:spcAft>
            </a:pPr>
            <a:r>
              <a:rPr sz="1000" spc="-18">
                <a:solidFill>
                  <a:srgbClr val="000000"/>
                </a:solidFill>
                <a:latin typeface="ECCQCO+OptimaLTStd-Bold"/>
                <a:cs typeface="ECCQCO+OptimaLTStd-Bold"/>
              </a:rPr>
              <a:t>TABLE</a:t>
            </a:r>
            <a:r>
              <a:rPr sz="1000" spc="46">
                <a:solidFill>
                  <a:srgbClr val="000000"/>
                </a:solidFill>
                <a:latin typeface="ECCQCO+OptimaLTStd-Bold"/>
                <a:cs typeface="ECCQCO+OptimaLTStd-Bold"/>
              </a:rPr>
              <a:t> </a:t>
            </a:r>
            <a:r>
              <a:rPr sz="1000" spc="-25">
                <a:solidFill>
                  <a:srgbClr val="000000"/>
                </a:solidFill>
                <a:latin typeface="ECCQCO+OptimaLTStd-Bold"/>
                <a:cs typeface="ECCQCO+OptimaLTStd-Bold"/>
              </a:rPr>
              <a:t>1.4</a:t>
            </a:r>
          </a:p>
          <a:p>
            <a:pPr marL="0" marR="0">
              <a:lnSpc>
                <a:spcPts val="1192"/>
              </a:lnSpc>
              <a:spcBef>
                <a:spcPts val="1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ECCQCO+OptimaLTStd-Bold"/>
                <a:cs typeface="ECCQCO+OptimaLTStd-Bold"/>
              </a:rPr>
              <a:t>Some</a:t>
            </a:r>
            <a:r>
              <a:rPr sz="1000" spc="20">
                <a:solidFill>
                  <a:srgbClr val="000000"/>
                </a:solidFill>
                <a:latin typeface="ECCQCO+OptimaLTStd-Bold"/>
                <a:cs typeface="ECCQCO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ECCQCO+OptimaLTStd-Bold"/>
                <a:cs typeface="ECCQCO+OptimaLTStd-Bold"/>
              </a:rPr>
              <a:t>Options</a:t>
            </a:r>
            <a:r>
              <a:rPr sz="1000" spc="24">
                <a:solidFill>
                  <a:srgbClr val="000000"/>
                </a:solidFill>
                <a:latin typeface="ECCQCO+OptimaLTStd-Bold"/>
                <a:cs typeface="ECCQCO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ECCQCO+OptimaLTStd-Bold"/>
                <a:cs typeface="ECCQCO+OptimaLTStd-Bold"/>
              </a:rPr>
              <a:t>of</a:t>
            </a:r>
            <a:r>
              <a:rPr sz="1000" spc="34">
                <a:solidFill>
                  <a:srgbClr val="000000"/>
                </a:solidFill>
                <a:latin typeface="ECCQCO+OptimaLTStd-Bold"/>
                <a:cs typeface="ECCQCO+OptimaLTStd-Bold"/>
              </a:rPr>
              <a:t> </a:t>
            </a:r>
            <a:r>
              <a:rPr sz="1000" spc="-15">
                <a:solidFill>
                  <a:srgbClr val="000000"/>
                </a:solidFill>
                <a:latin typeface="QDNAKV+CourierStd-Bold"/>
                <a:cs typeface="QDNAKV+CourierStd-Bold"/>
              </a:rPr>
              <a:t>clear</a:t>
            </a:r>
            <a:r>
              <a:rPr sz="1000" spc="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ECCQCO+OptimaLTStd-Bold"/>
                <a:cs typeface="ECCQCO+OptimaLTStd-Bold"/>
              </a:rPr>
              <a:t>Command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096644" y="7208495"/>
            <a:ext cx="468579" cy="273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53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ECCQCO+OptimaLTStd-Bold"/>
                <a:cs typeface="ECCQCO+OptimaLTStd-Bold"/>
              </a:rPr>
              <a:t>Option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688054" y="7208495"/>
            <a:ext cx="671880" cy="273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53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ECCQCO+OptimaLTStd-Bold"/>
                <a:cs typeface="ECCQCO+OptimaLTStd-Bold"/>
              </a:rPr>
              <a:t>Description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096645" y="7411391"/>
            <a:ext cx="1542288" cy="4104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QIJHG+CourierStd"/>
                <a:cs typeface="CQIJHG+CourierStd"/>
              </a:rPr>
              <a:t>clear, clear variables</a:t>
            </a:r>
          </a:p>
          <a:p>
            <a:pPr marL="0" marR="0">
              <a:lnSpc>
                <a:spcPts val="885"/>
              </a:lnSpc>
              <a:spcBef>
                <a:spcPts val="21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QIJHG+CourierStd"/>
                <a:cs typeface="CQIJHG+CourierStd"/>
              </a:rPr>
              <a:t>clear global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2595245" y="7407225"/>
            <a:ext cx="1929729" cy="411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QPIIRM+TimesLTStd-Roman"/>
                <a:cs typeface="QPIIRM+TimesLTStd-Roman"/>
              </a:rPr>
              <a:t>Deletes all variables from the work space</a:t>
            </a:r>
          </a:p>
          <a:p>
            <a:pPr marL="0" marR="0">
              <a:lnSpc>
                <a:spcPts val="892"/>
              </a:lnSpc>
              <a:spcBef>
                <a:spcPts val="20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QPIIRM+TimesLTStd-Roman"/>
                <a:cs typeface="QPIIRM+TimesLTStd-Roman"/>
              </a:rPr>
              <a:t>Deletes all global variables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096645" y="7702576"/>
            <a:ext cx="1066800" cy="4104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QIJHG+CourierStd"/>
                <a:cs typeface="CQIJHG+CourierStd"/>
              </a:rPr>
              <a:t>clear functions</a:t>
            </a:r>
          </a:p>
          <a:p>
            <a:pPr marL="0" marR="0">
              <a:lnSpc>
                <a:spcPts val="885"/>
              </a:lnSpc>
              <a:spcBef>
                <a:spcPts val="21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QIJHG+CourierStd"/>
                <a:cs typeface="CQIJHG+CourierStd"/>
              </a:rPr>
              <a:t>clear all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2595245" y="7698410"/>
            <a:ext cx="2932449" cy="5510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QPIIRM+TimesLTStd-Roman"/>
                <a:cs typeface="QPIIRM+TimesLTStd-Roman"/>
              </a:rPr>
              <a:t>Deletes all m-ﬁles compiled and link to mex ﬁles</a:t>
            </a:r>
          </a:p>
          <a:p>
            <a:pPr marL="0" marR="0">
              <a:lnSpc>
                <a:spcPts val="892"/>
              </a:lnSpc>
              <a:spcBef>
                <a:spcPts val="20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QPIIRM+TimesLTStd-Roman"/>
                <a:cs typeface="QPIIRM+TimesLTStd-Roman"/>
              </a:rPr>
              <a:t>Deletes all variables, global variables, functions, mex link, and</a:t>
            </a:r>
          </a:p>
          <a:p>
            <a:pPr marL="50800" marR="0">
              <a:lnSpc>
                <a:spcPts val="892"/>
              </a:lnSpc>
              <a:spcBef>
                <a:spcPts val="207"/>
              </a:spcBef>
              <a:spcAft>
                <a:spcPct val="0"/>
              </a:spcAft>
            </a:pPr>
            <a:r>
              <a:rPr sz="800" spc="-11">
                <a:solidFill>
                  <a:srgbClr val="000000"/>
                </a:solidFill>
                <a:latin typeface="QPIIRM+TimesLTStd-Roman"/>
                <a:cs typeface="QPIIRM+TimesLTStd-Roman"/>
              </a:rPr>
              <a:t>Java</a:t>
            </a:r>
            <a:r>
              <a:rPr sz="800" spc="11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800">
                <a:solidFill>
                  <a:srgbClr val="000000"/>
                </a:solidFill>
                <a:latin typeface="QPIIRM+TimesLTStd-Roman"/>
                <a:cs typeface="QPIIRM+TimesLTStd-Roman"/>
              </a:rPr>
              <a:t>package import list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1096645" y="8133461"/>
            <a:ext cx="944879" cy="4104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QIJHG+CourierStd"/>
                <a:cs typeface="CQIJHG+CourierStd"/>
              </a:rPr>
              <a:t>clear import</a:t>
            </a:r>
          </a:p>
          <a:p>
            <a:pPr marL="0" marR="0">
              <a:lnSpc>
                <a:spcPts val="885"/>
              </a:lnSpc>
              <a:spcBef>
                <a:spcPts val="21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QIJHG+CourierStd"/>
                <a:cs typeface="CQIJHG+CourierStd"/>
              </a:rPr>
              <a:t>clear classes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2595245" y="8129296"/>
            <a:ext cx="3100232" cy="411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QPIIRM+TimesLTStd-Roman"/>
                <a:cs typeface="QPIIRM+TimesLTStd-Roman"/>
              </a:rPr>
              <a:t>Deletes </a:t>
            </a:r>
            <a:r>
              <a:rPr sz="800" spc="-11">
                <a:solidFill>
                  <a:srgbClr val="000000"/>
                </a:solidFill>
                <a:latin typeface="QPIIRM+TimesLTStd-Roman"/>
                <a:cs typeface="QPIIRM+TimesLTStd-Roman"/>
              </a:rPr>
              <a:t>Java</a:t>
            </a:r>
            <a:r>
              <a:rPr sz="800" spc="11">
                <a:solidFill>
                  <a:srgbClr val="000000"/>
                </a:solidFill>
                <a:latin typeface="QPIIRM+TimesLTStd-Roman"/>
                <a:cs typeface="QPIIRM+TimesLTStd-Roman"/>
              </a:rPr>
              <a:t> </a:t>
            </a:r>
            <a:r>
              <a:rPr sz="800">
                <a:solidFill>
                  <a:srgbClr val="000000"/>
                </a:solidFill>
                <a:latin typeface="QPIIRM+TimesLTStd-Roman"/>
                <a:cs typeface="QPIIRM+TimesLTStd-Roman"/>
              </a:rPr>
              <a:t>package import list (cannot be used within functions)</a:t>
            </a:r>
          </a:p>
          <a:p>
            <a:pPr marL="0" marR="0">
              <a:lnSpc>
                <a:spcPts val="892"/>
              </a:lnSpc>
              <a:spcBef>
                <a:spcPts val="20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QPIIRM+TimesLTStd-Roman"/>
                <a:cs typeface="QPIIRM+TimesLTStd-Roman"/>
              </a:rPr>
              <a:t>Deletes classes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object 1"/>
          <p:cNvSpPr/>
          <p:nvPr/>
        </p:nvSpPr>
        <p:spPr>
          <a:xfrm>
            <a:off x="4495791" y="2255859"/>
            <a:ext cx="175031" cy="11390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168400" y="2799696"/>
            <a:ext cx="4064000" cy="12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68400" y="841375"/>
            <a:ext cx="4064000" cy="127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5800" y="438568"/>
            <a:ext cx="1516875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GQTCGA+OptimaLTStd-Medium"/>
                <a:cs typeface="GQTCGA+OptimaLTStd-Medium"/>
              </a:rPr>
              <a:t>Introduction to </a:t>
            </a:r>
            <a:r>
              <a:rPr sz="900" spc="-10">
                <a:solidFill>
                  <a:srgbClr val="000000"/>
                </a:solidFill>
                <a:latin typeface="GQTCGA+OptimaLTStd-Medium"/>
                <a:cs typeface="GQTCGA+OptimaLTStd-Medium"/>
              </a:rPr>
              <a:t>MATLAB®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587898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IFKKR+OptimaLTStd-Bold"/>
                <a:cs typeface="RIFKKR+OptimaLTStd-Bold"/>
              </a:rPr>
              <a:t>17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68400" y="930783"/>
            <a:ext cx="749300" cy="341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92"/>
              </a:lnSpc>
              <a:spcBef>
                <a:spcPct val="0"/>
              </a:spcBef>
              <a:spcAft>
                <a:spcPct val="0"/>
              </a:spcAft>
            </a:pPr>
            <a:r>
              <a:rPr sz="1000" spc="-18">
                <a:solidFill>
                  <a:srgbClr val="000000"/>
                </a:solidFill>
                <a:latin typeface="RIFKKR+OptimaLTStd-Bold"/>
                <a:cs typeface="RIFKKR+OptimaLTStd-Bold"/>
              </a:rPr>
              <a:t>TABLE</a:t>
            </a:r>
            <a:r>
              <a:rPr sz="1000" spc="46">
                <a:solidFill>
                  <a:srgbClr val="000000"/>
                </a:solidFill>
                <a:latin typeface="RIFKKR+OptimaLTStd-Bold"/>
                <a:cs typeface="RIFKKR+OptimaLTStd-Bold"/>
              </a:rPr>
              <a:t> </a:t>
            </a:r>
            <a:r>
              <a:rPr sz="1000" spc="-11">
                <a:solidFill>
                  <a:srgbClr val="000000"/>
                </a:solidFill>
                <a:latin typeface="RIFKKR+OptimaLTStd-Bold"/>
                <a:cs typeface="RIFKKR+OptimaLTStd-Bold"/>
              </a:rPr>
              <a:t>1.5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68400" y="1105408"/>
            <a:ext cx="3148255" cy="341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92"/>
              </a:lnSpc>
              <a:spcBef>
                <a:spcPct val="0"/>
              </a:spcBef>
              <a:spcAft>
                <a:spcPct val="0"/>
              </a:spcAft>
            </a:pPr>
            <a:r>
              <a:rPr sz="1000" spc="-10">
                <a:solidFill>
                  <a:srgbClr val="000000"/>
                </a:solidFill>
                <a:latin typeface="RIFKKR+OptimaLTStd-Bold"/>
                <a:cs typeface="RIFKKR+OptimaLTStd-Bold"/>
              </a:rPr>
              <a:t>Typical</a:t>
            </a:r>
            <a:r>
              <a:rPr sz="1000" spc="37">
                <a:solidFill>
                  <a:srgbClr val="000000"/>
                </a:solidFill>
                <a:latin typeface="RIFKKR+OptimaLTStd-Bold"/>
                <a:cs typeface="RIFKKR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RIFKKR+OptimaLTStd-Bold"/>
                <a:cs typeface="RIFKKR+OptimaLTStd-Bold"/>
              </a:rPr>
              <a:t>Computational</a:t>
            </a:r>
            <a:r>
              <a:rPr sz="1000" spc="24">
                <a:solidFill>
                  <a:srgbClr val="000000"/>
                </a:solidFill>
                <a:latin typeface="RIFKKR+OptimaLTStd-Bold"/>
                <a:cs typeface="RIFKKR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RIFKKR+OptimaLTStd-Bold"/>
                <a:cs typeface="RIFKKR+OptimaLTStd-Bold"/>
              </a:rPr>
              <a:t>Limitations</a:t>
            </a:r>
            <a:r>
              <a:rPr sz="1000" spc="26">
                <a:solidFill>
                  <a:srgbClr val="000000"/>
                </a:solidFill>
                <a:latin typeface="RIFKKR+OptimaLTStd-Bold"/>
                <a:cs typeface="RIFKKR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RIFKKR+OptimaLTStd-Bold"/>
                <a:cs typeface="RIFKKR+OptimaLTStd-Bold"/>
              </a:rPr>
              <a:t>and</a:t>
            </a:r>
            <a:r>
              <a:rPr sz="1000" spc="20">
                <a:solidFill>
                  <a:srgbClr val="000000"/>
                </a:solidFill>
                <a:latin typeface="RIFKKR+OptimaLTStd-Bold"/>
                <a:cs typeface="RIFKKR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RIFKKR+OptimaLTStd-Bold"/>
                <a:cs typeface="RIFKKR+OptimaLTStd-Bold"/>
              </a:rPr>
              <a:t>Constants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68400" y="1330272"/>
            <a:ext cx="1072692" cy="273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53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RIFKKR+OptimaLTStd-Bold"/>
                <a:cs typeface="RIFKKR+OptimaLTStd-Bold"/>
              </a:rPr>
              <a:t>Limits</a:t>
            </a:r>
            <a:r>
              <a:rPr sz="800" spc="22">
                <a:solidFill>
                  <a:srgbClr val="000000"/>
                </a:solidFill>
                <a:latin typeface="RIFKKR+OptimaLTStd-Bold"/>
                <a:cs typeface="RIFKKR+OptimaLTStd-Bold"/>
              </a:rPr>
              <a:t> </a:t>
            </a:r>
            <a:r>
              <a:rPr sz="800">
                <a:solidFill>
                  <a:srgbClr val="000000"/>
                </a:solidFill>
                <a:latin typeface="RIFKKR+OptimaLTStd-Bold"/>
                <a:cs typeface="RIFKKR+OptimaLTStd-Bold"/>
              </a:rPr>
              <a:t>and</a:t>
            </a:r>
            <a:r>
              <a:rPr sz="800" spc="22">
                <a:solidFill>
                  <a:srgbClr val="000000"/>
                </a:solidFill>
                <a:latin typeface="RIFKKR+OptimaLTStd-Bold"/>
                <a:cs typeface="RIFKKR+OptimaLTStd-Bold"/>
              </a:rPr>
              <a:t> </a:t>
            </a:r>
            <a:r>
              <a:rPr sz="800">
                <a:solidFill>
                  <a:srgbClr val="000000"/>
                </a:solidFill>
                <a:latin typeface="RIFKKR+OptimaLTStd-Bold"/>
                <a:cs typeface="RIFKKR+OptimaLTStd-Bold"/>
              </a:rPr>
              <a:t>Constants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035909" y="1330272"/>
            <a:ext cx="671880" cy="273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53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RIFKKR+OptimaLTStd-Bold"/>
                <a:cs typeface="RIFKKR+OptimaLTStd-Bold"/>
              </a:rPr>
              <a:t>Description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740350" y="1330272"/>
            <a:ext cx="406501" cy="273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53"/>
              </a:lnSpc>
              <a:spcBef>
                <a:spcPct val="0"/>
              </a:spcBef>
              <a:spcAft>
                <a:spcPct val="0"/>
              </a:spcAft>
            </a:pPr>
            <a:r>
              <a:rPr sz="800" spc="-12">
                <a:solidFill>
                  <a:srgbClr val="000000"/>
                </a:solidFill>
                <a:latin typeface="RIFKKR+OptimaLTStd-Bold"/>
                <a:cs typeface="RIFKKR+OptimaLTStd-Bold"/>
              </a:rPr>
              <a:t>Value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168399" y="1533167"/>
            <a:ext cx="335280" cy="264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NACQIW+CourierStd"/>
                <a:cs typeface="NACQIW+CourierStd"/>
              </a:rPr>
              <a:t>eps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247899" y="1529002"/>
            <a:ext cx="2199512" cy="405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JIBMW+TimesLTStd-Roman"/>
                <a:cs typeface="IJIBMW+TimesLTStd-Roman"/>
              </a:rPr>
              <a:t>Returns the distance from 1.0 to the next larger</a:t>
            </a:r>
          </a:p>
          <a:p>
            <a:pPr marL="50800" marR="0">
              <a:lnSpc>
                <a:spcPts val="892"/>
              </a:lnSpc>
              <a:spcBef>
                <a:spcPts val="207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JIBMW+TimesLTStd-Roman"/>
                <a:cs typeface="IJIBMW+TimesLTStd-Roman"/>
              </a:rPr>
              <a:t>ﬂoating-point number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495799" y="1529002"/>
            <a:ext cx="612343" cy="265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JIBMW+TimesLTStd-Roman"/>
                <a:cs typeface="IJIBMW+TimesLTStd-Roman"/>
              </a:rPr>
              <a:t>2.2204e-16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168399" y="1818460"/>
            <a:ext cx="579120" cy="556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NACQIW+CourierStd"/>
                <a:cs typeface="NACQIW+CourierStd"/>
              </a:rPr>
              <a:t>realmax</a:t>
            </a:r>
          </a:p>
          <a:p>
            <a:pPr marL="0" marR="0">
              <a:lnSpc>
                <a:spcPts val="885"/>
              </a:lnSpc>
              <a:spcBef>
                <a:spcPts val="21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NACQIW+CourierStd"/>
                <a:cs typeface="NACQIW+CourierStd"/>
              </a:rPr>
              <a:t>realmin</a:t>
            </a:r>
          </a:p>
          <a:p>
            <a:pPr marL="0" marR="0">
              <a:lnSpc>
                <a:spcPts val="885"/>
              </a:lnSpc>
              <a:spcBef>
                <a:spcPts val="26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NACQIW+CourierStd"/>
                <a:cs typeface="NACQIW+CourierStd"/>
              </a:rPr>
              <a:t>pi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247899" y="1814294"/>
            <a:ext cx="2409707" cy="10202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JIBMW+TimesLTStd-Roman"/>
                <a:cs typeface="IJIBMW+TimesLTStd-Roman"/>
              </a:rPr>
              <a:t>Returns the largest possible ﬂoating-point number</a:t>
            </a:r>
          </a:p>
          <a:p>
            <a:pPr marL="0" marR="0">
              <a:lnSpc>
                <a:spcPts val="892"/>
              </a:lnSpc>
              <a:spcBef>
                <a:spcPts val="20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JIBMW+TimesLTStd-Roman"/>
                <a:cs typeface="IJIBMW+TimesLTStd-Roman"/>
              </a:rPr>
              <a:t>Returns the smallest possible ﬂoating-point number</a:t>
            </a:r>
          </a:p>
          <a:p>
            <a:pPr marL="0" marR="0">
              <a:lnSpc>
                <a:spcPts val="1159"/>
              </a:lnSpc>
              <a:spcBef>
                <a:spcPts val="14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NHFPM+STIXGeneral-Regular"/>
                <a:cs typeface="CNHFPM+STIXGeneral-Regular"/>
              </a:rPr>
              <a:t>π</a:t>
            </a:r>
          </a:p>
          <a:p>
            <a:pPr marL="0" marR="0">
              <a:lnSpc>
                <a:spcPts val="892"/>
              </a:lnSpc>
              <a:spcBef>
                <a:spcPts val="16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JIBMW+TimesLTStd-Roman"/>
                <a:cs typeface="IJIBMW+TimesLTStd-Roman"/>
              </a:rPr>
              <a:t>Imaginary unit</a:t>
            </a:r>
          </a:p>
          <a:p>
            <a:pPr marL="0" marR="0">
              <a:lnSpc>
                <a:spcPts val="892"/>
              </a:lnSpc>
              <a:spcBef>
                <a:spcPts val="336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JIBMW+TimesLTStd-Roman"/>
                <a:cs typeface="IJIBMW+TimesLTStd-Roman"/>
              </a:rPr>
              <a:t>Inﬁnite number</a:t>
            </a:r>
          </a:p>
          <a:p>
            <a:pPr marL="0" marR="0">
              <a:lnSpc>
                <a:spcPts val="892"/>
              </a:lnSpc>
              <a:spcBef>
                <a:spcPts val="266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JIBMW+TimesLTStd-Roman"/>
                <a:cs typeface="IJIBMW+TimesLTStd-Roman"/>
              </a:rPr>
              <a:t>Not a number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495799" y="1814294"/>
            <a:ext cx="889000" cy="7175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JIBMW+TimesLTStd-Roman"/>
                <a:cs typeface="IJIBMW+TimesLTStd-Roman"/>
              </a:rPr>
              <a:t>1.7977e+308</a:t>
            </a:r>
          </a:p>
          <a:p>
            <a:pPr marL="0" marR="0">
              <a:lnSpc>
                <a:spcPts val="892"/>
              </a:lnSpc>
              <a:spcBef>
                <a:spcPts val="20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JIBMW+TimesLTStd-Roman"/>
                <a:cs typeface="IJIBMW+TimesLTStd-Roman"/>
              </a:rPr>
              <a:t>2.2251e-308</a:t>
            </a:r>
          </a:p>
          <a:p>
            <a:pPr marL="0" marR="0">
              <a:lnSpc>
                <a:spcPts val="892"/>
              </a:lnSpc>
              <a:spcBef>
                <a:spcPts val="25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JIBMW+TimesLTStd-Roman"/>
                <a:cs typeface="IJIBMW+TimesLTStd-Roman"/>
              </a:rPr>
              <a:t>3.1415926535897</a:t>
            </a:r>
          </a:p>
          <a:p>
            <a:pPr marL="67071" marR="0">
              <a:lnSpc>
                <a:spcPts val="980"/>
              </a:lnSpc>
              <a:spcBef>
                <a:spcPts val="23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MBPIQE+SymbolMT"/>
                <a:cs typeface="MBPIQE+SymbolMT"/>
              </a:rPr>
              <a:t>-</a:t>
            </a:r>
            <a:r>
              <a:rPr sz="800">
                <a:solidFill>
                  <a:srgbClr val="000000"/>
                </a:solidFill>
                <a:latin typeface="IJIBMW+TimesLTStd-Roman"/>
                <a:cs typeface="IJIBMW+TimesLTStd-Roman"/>
              </a:rPr>
              <a:t>1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168399" y="2269563"/>
            <a:ext cx="396240" cy="4210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NACQIW+CourierStd"/>
                <a:cs typeface="NACQIW+CourierStd"/>
              </a:rPr>
              <a:t>i, j</a:t>
            </a:r>
          </a:p>
          <a:p>
            <a:pPr marL="0" marR="0">
              <a:lnSpc>
                <a:spcPts val="885"/>
              </a:lnSpc>
              <a:spcBef>
                <a:spcPts val="34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NACQIW+CourierStd"/>
                <a:cs typeface="NACQIW+CourierStd"/>
              </a:rPr>
              <a:t>inf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495800" y="2407249"/>
            <a:ext cx="246481" cy="305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NHFPM+STIXGeneral-Regular"/>
                <a:cs typeface="CNHFPM+STIXGeneral-Regular"/>
              </a:rPr>
              <a:t>∞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168400" y="2572958"/>
            <a:ext cx="335280" cy="264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NACQIW+CourierStd"/>
                <a:cs typeface="NACQIW+CourierStd"/>
              </a:rPr>
              <a:t>NaN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685800" y="3022328"/>
            <a:ext cx="5783141" cy="504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1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of</a:t>
            </a:r>
            <a:r>
              <a:rPr sz="1000" spc="102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time</a:t>
            </a:r>
            <a:r>
              <a:rPr sz="1000" spc="103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and</a:t>
            </a:r>
            <a:r>
              <a:rPr sz="1000" spc="102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cannot</a:t>
            </a:r>
            <a:r>
              <a:rPr sz="1000" spc="102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possibly</a:t>
            </a:r>
            <a:r>
              <a:rPr sz="1000" spc="103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change.</a:t>
            </a:r>
            <a:r>
              <a:rPr sz="1000" spc="49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An</a:t>
            </a:r>
            <a:r>
              <a:rPr sz="1000" spc="102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example</a:t>
            </a:r>
            <a:r>
              <a:rPr sz="1000" spc="104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of</a:t>
            </a:r>
            <a:r>
              <a:rPr sz="1000" spc="102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a</a:t>
            </a:r>
            <a:r>
              <a:rPr sz="1000" spc="103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constant</a:t>
            </a:r>
            <a:r>
              <a:rPr sz="1000" spc="103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value</a:t>
            </a:r>
            <a:r>
              <a:rPr sz="1000" spc="109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would</a:t>
            </a:r>
            <a:r>
              <a:rPr sz="1000" spc="104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be</a:t>
            </a:r>
            <a:r>
              <a:rPr sz="1000" spc="103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ACQIW+CourierStd"/>
                <a:cs typeface="NACQIW+CourierStd"/>
              </a:rPr>
              <a:t>pi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(</a:t>
            </a:r>
            <a:r>
              <a:rPr sz="1000">
                <a:solidFill>
                  <a:srgbClr val="000000"/>
                </a:solidFill>
                <a:latin typeface="CNHFPM+STIXGeneral-Regular"/>
                <a:cs typeface="CNHFPM+STIXGeneral-Regular"/>
              </a:rPr>
              <a:t>π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),</a:t>
            </a:r>
            <a:r>
              <a:rPr sz="1000" spc="102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which</a:t>
            </a:r>
            <a:r>
              <a:rPr sz="1000" spc="102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is</a:t>
            </a:r>
          </a:p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3.14159265…</a:t>
            </a:r>
            <a:r>
              <a:rPr sz="1000" spc="-18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 spc="-20">
                <a:solidFill>
                  <a:srgbClr val="0000FF"/>
                </a:solidFill>
                <a:latin typeface="IJIBMW+TimesLTStd-Roman"/>
                <a:cs typeface="IJIBMW+TimesLTStd-Roman"/>
              </a:rPr>
              <a:t>Table</a:t>
            </a:r>
            <a:r>
              <a:rPr sz="1000" spc="20">
                <a:solidFill>
                  <a:srgbClr val="0000FF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FF"/>
                </a:solidFill>
                <a:latin typeface="IJIBMW+TimesLTStd-Roman"/>
                <a:cs typeface="IJIBMW+TimesLTStd-Roman"/>
              </a:rPr>
              <a:t>1.5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shows some computational limitations and constants.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85800" y="3561045"/>
            <a:ext cx="1598959" cy="3510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TDBMCB+OptimaLTStd-Bold-SC700"/>
                <a:cs typeface="TDBMCB+OptimaLTStd-Bold-SC700"/>
              </a:rPr>
              <a:t>1.5.3</a:t>
            </a:r>
            <a:r>
              <a:rPr sz="1100" spc="824">
                <a:solidFill>
                  <a:srgbClr val="0000FF"/>
                </a:solidFill>
                <a:latin typeface="TDBMCB+OptimaLTStd-Bold-SC700"/>
                <a:cs typeface="TDBMCB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NACQIW+CourierStd"/>
                <a:cs typeface="NACQIW+CourierStd"/>
              </a:rPr>
              <a:t>whos</a:t>
            </a:r>
            <a:r>
              <a:rPr sz="1100">
                <a:solidFill>
                  <a:srgbClr val="0000FF"/>
                </a:solidFill>
                <a:latin typeface="TDBMCB+OptimaLTStd-Bold-SC700"/>
                <a:cs typeface="TDBMCB+OptimaLTStd-Bold-SC700"/>
              </a:rPr>
              <a:t>C</a:t>
            </a:r>
            <a:r>
              <a:rPr sz="750" spc="15">
                <a:solidFill>
                  <a:srgbClr val="0000FF"/>
                </a:solidFill>
                <a:latin typeface="TDBMCB+OptimaLTStd-Bold-SC700"/>
                <a:cs typeface="TDBMCB+OptimaLTStd-Bold-SC700"/>
              </a:rPr>
              <a:t>ommand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85800" y="3804263"/>
            <a:ext cx="5782703" cy="4886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The</a:t>
            </a:r>
            <a:r>
              <a:rPr sz="1000" spc="31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ACQIW+CourierStd"/>
                <a:cs typeface="NACQIW+CourierStd"/>
              </a:rPr>
              <a:t>whos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command</a:t>
            </a:r>
            <a:r>
              <a:rPr sz="1000" spc="31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shows</a:t>
            </a:r>
            <a:r>
              <a:rPr sz="1000" spc="37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variables</a:t>
            </a:r>
            <a:r>
              <a:rPr sz="1000" spc="34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that</a:t>
            </a:r>
            <a:r>
              <a:rPr sz="1000" spc="31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IJIBMW+TimesLTStd-Roman"/>
                <a:cs typeface="IJIBMW+TimesLTStd-Roman"/>
              </a:rPr>
              <a:t>have</a:t>
            </a:r>
            <a:r>
              <a:rPr sz="1000" spc="43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been</a:t>
            </a:r>
            <a:r>
              <a:rPr sz="1000" spc="31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deﬁned</a:t>
            </a:r>
            <a:r>
              <a:rPr sz="1000" spc="31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in</a:t>
            </a:r>
            <a:r>
              <a:rPr sz="1000" spc="31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the</a:t>
            </a:r>
            <a:r>
              <a:rPr sz="1000" spc="31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Command </a:t>
            </a:r>
            <a:r>
              <a:rPr sz="1000" spc="-21">
                <a:solidFill>
                  <a:srgbClr val="000000"/>
                </a:solidFill>
                <a:latin typeface="IJIBMW+TimesLTStd-Roman"/>
                <a:cs typeface="IJIBMW+TimesLTStd-Roman"/>
              </a:rPr>
              <a:t>Window.</a:t>
            </a:r>
            <a:r>
              <a:rPr sz="1000" spc="34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This</a:t>
            </a:r>
            <a:r>
              <a:rPr sz="1000" spc="31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com-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mand shows more information on the variables compared to the </a:t>
            </a:r>
            <a:r>
              <a:rPr sz="1000">
                <a:solidFill>
                  <a:srgbClr val="000000"/>
                </a:solidFill>
                <a:latin typeface="NACQIW+CourierStd"/>
                <a:cs typeface="NACQIW+CourierStd"/>
              </a:rPr>
              <a:t>who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command.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685800" y="4247072"/>
            <a:ext cx="6515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&gt;&gt; whos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822960" y="4384232"/>
            <a:ext cx="44576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Name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508759" y="4384232"/>
            <a:ext cx="44576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Size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2606040" y="4384232"/>
            <a:ext cx="9944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Bytes</a:t>
            </a:r>
            <a:r>
              <a:rPr sz="900" spc="540">
                <a:solidFill>
                  <a:srgbClr val="000000"/>
                </a:solidFill>
                <a:latin typeface="NACQIW+CourierStd"/>
                <a:cs typeface="NACQIW+CourierStd"/>
              </a:rPr>
              <a:t> </a:t>
            </a: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Class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771901" y="4384232"/>
            <a:ext cx="85725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Attributes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822960" y="4597630"/>
            <a:ext cx="240030" cy="709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B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a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b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x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1508759" y="4597630"/>
            <a:ext cx="377190" cy="709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3x3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1x3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1x3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3x3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2811780" y="4597630"/>
            <a:ext cx="857250" cy="709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72</a:t>
            </a:r>
            <a:r>
              <a:rPr sz="900" spc="540">
                <a:solidFill>
                  <a:srgbClr val="000000"/>
                </a:solidFill>
                <a:latin typeface="NACQIW+CourierStd"/>
                <a:cs typeface="NACQIW+CourierStd"/>
              </a:rPr>
              <a:t> </a:t>
            </a: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double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24</a:t>
            </a:r>
            <a:r>
              <a:rPr sz="900" spc="540">
                <a:solidFill>
                  <a:srgbClr val="000000"/>
                </a:solidFill>
                <a:latin typeface="NACQIW+CourierStd"/>
                <a:cs typeface="NACQIW+CourierStd"/>
              </a:rPr>
              <a:t> </a:t>
            </a: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double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24</a:t>
            </a:r>
            <a:r>
              <a:rPr sz="900" spc="540">
                <a:solidFill>
                  <a:srgbClr val="000000"/>
                </a:solidFill>
                <a:latin typeface="NACQIW+CourierStd"/>
                <a:cs typeface="NACQIW+CourierStd"/>
              </a:rPr>
              <a:t> </a:t>
            </a: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double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72</a:t>
            </a:r>
            <a:r>
              <a:rPr sz="900" spc="540">
                <a:solidFill>
                  <a:srgbClr val="000000"/>
                </a:solidFill>
                <a:latin typeface="NACQIW+CourierStd"/>
                <a:cs typeface="NACQIW+CourierStd"/>
              </a:rPr>
              <a:t> </a:t>
            </a: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double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685800" y="5359361"/>
            <a:ext cx="2204828" cy="376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RIFKKR+OptimaLTStd-Bold"/>
                <a:cs typeface="RIFKKR+OptimaLTStd-Bold"/>
              </a:rPr>
              <a:t>1.6</a:t>
            </a:r>
            <a:r>
              <a:rPr sz="1100" spc="824">
                <a:solidFill>
                  <a:srgbClr val="0000FF"/>
                </a:solidFill>
                <a:latin typeface="RIFKKR+OptimaLTStd-Bold"/>
                <a:cs typeface="RIFKKR+OptimaLTStd-Bold"/>
              </a:rPr>
              <a:t> </a:t>
            </a:r>
            <a:r>
              <a:rPr sz="1100">
                <a:solidFill>
                  <a:srgbClr val="0000FF"/>
                </a:solidFill>
                <a:latin typeface="RIFKKR+OptimaLTStd-Bold"/>
                <a:cs typeface="RIFKKR+OptimaLTStd-Bold"/>
              </a:rPr>
              <a:t>SYMBOLIC</a:t>
            </a:r>
            <a:r>
              <a:rPr sz="1100" spc="30">
                <a:solidFill>
                  <a:srgbClr val="0000FF"/>
                </a:solidFill>
                <a:latin typeface="RIFKKR+OptimaLTStd-Bold"/>
                <a:cs typeface="RIFKKR+OptimaLTStd-Bold"/>
              </a:rPr>
              <a:t> </a:t>
            </a:r>
            <a:r>
              <a:rPr sz="1100">
                <a:solidFill>
                  <a:srgbClr val="0000FF"/>
                </a:solidFill>
                <a:latin typeface="RIFKKR+OptimaLTStd-Bold"/>
                <a:cs typeface="RIFKKR+OptimaLTStd-Bold"/>
              </a:rPr>
              <a:t>OPERATIONS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685800" y="5602579"/>
            <a:ext cx="5784018" cy="7934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Symbolic</a:t>
            </a:r>
            <a:r>
              <a:rPr sz="1000" spc="87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operations</a:t>
            </a:r>
            <a:r>
              <a:rPr sz="1000" spc="87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mean</a:t>
            </a:r>
            <a:r>
              <a:rPr sz="1000" spc="87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doing</a:t>
            </a:r>
            <a:r>
              <a:rPr sz="1000" spc="87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mathematical</a:t>
            </a:r>
            <a:r>
              <a:rPr sz="1000" spc="87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operations</a:t>
            </a:r>
            <a:r>
              <a:rPr sz="1000" spc="87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on</a:t>
            </a:r>
            <a:r>
              <a:rPr sz="1000" spc="87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symbols.</a:t>
            </a:r>
            <a:r>
              <a:rPr sz="1000" spc="68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The</a:t>
            </a:r>
            <a:r>
              <a:rPr sz="1000" spc="87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symbolic</a:t>
            </a:r>
            <a:r>
              <a:rPr sz="1000" spc="87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math</a:t>
            </a:r>
            <a:r>
              <a:rPr sz="1000" spc="87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func-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tions</a:t>
            </a:r>
            <a:r>
              <a:rPr sz="1000" spc="18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are</a:t>
            </a:r>
            <a:r>
              <a:rPr sz="1000" spc="18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included</a:t>
            </a:r>
            <a:r>
              <a:rPr sz="1000" spc="18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in</a:t>
            </a:r>
            <a:r>
              <a:rPr sz="1000" spc="18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the</a:t>
            </a:r>
            <a:r>
              <a:rPr sz="1000" spc="18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Symbolic</a:t>
            </a:r>
            <a:r>
              <a:rPr sz="1000" spc="18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Math </a:t>
            </a:r>
            <a:r>
              <a:rPr sz="1000" spc="-12">
                <a:solidFill>
                  <a:srgbClr val="000000"/>
                </a:solidFill>
                <a:latin typeface="IJIBMW+TimesLTStd-Roman"/>
                <a:cs typeface="IJIBMW+TimesLTStd-Roman"/>
              </a:rPr>
              <a:t>Toolbox</a:t>
            </a:r>
            <a:r>
              <a:rPr sz="1000" spc="31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in</a:t>
            </a:r>
            <a:r>
              <a:rPr sz="1000" spc="18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 spc="-18">
                <a:solidFill>
                  <a:srgbClr val="000000"/>
                </a:solidFill>
                <a:latin typeface="IJIBMW+TimesLTStd-Roman"/>
                <a:cs typeface="IJIBMW+TimesLTStd-Roman"/>
              </a:rPr>
              <a:t>MATLAB.</a:t>
            </a:r>
            <a:r>
              <a:rPr sz="1000" spc="37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Enter</a:t>
            </a:r>
            <a:r>
              <a:rPr sz="1000" spc="18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NACQIW+CourierStd"/>
                <a:cs typeface="NACQIW+CourierStd"/>
              </a:rPr>
              <a:t>help</a:t>
            </a:r>
            <a:r>
              <a:rPr sz="1000" spc="44">
                <a:solidFill>
                  <a:srgbClr val="000000"/>
                </a:solidFill>
                <a:latin typeface="NACQIW+CourierStd"/>
                <a:cs typeface="NACQIW+CourierStd"/>
              </a:rPr>
              <a:t> </a:t>
            </a:r>
            <a:r>
              <a:rPr sz="1000">
                <a:solidFill>
                  <a:srgbClr val="000000"/>
                </a:solidFill>
                <a:latin typeface="NACQIW+CourierStd"/>
                <a:cs typeface="NACQIW+CourierStd"/>
              </a:rPr>
              <a:t>symbolic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to</a:t>
            </a:r>
            <a:r>
              <a:rPr sz="1000" spc="18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check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whether the Symbolic</a:t>
            </a:r>
            <a:r>
              <a:rPr sz="1000" spc="-14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 spc="-12">
                <a:solidFill>
                  <a:srgbClr val="000000"/>
                </a:solidFill>
                <a:latin typeface="IJIBMW+TimesLTStd-Roman"/>
                <a:cs typeface="IJIBMW+TimesLTStd-Roman"/>
              </a:rPr>
              <a:t>Toolbox</a:t>
            </a:r>
            <a:r>
              <a:rPr sz="1000" spc="17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is installed in your system or not. Simple symbolic variables can be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created with </a:t>
            </a:r>
            <a:r>
              <a:rPr sz="1000">
                <a:solidFill>
                  <a:srgbClr val="000000"/>
                </a:solidFill>
                <a:latin typeface="NACQIW+CourierStd"/>
                <a:cs typeface="NACQIW+CourierStd"/>
              </a:rPr>
              <a:t>sym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and </a:t>
            </a:r>
            <a:r>
              <a:rPr sz="1000">
                <a:solidFill>
                  <a:srgbClr val="000000"/>
                </a:solidFill>
                <a:latin typeface="NACQIW+CourierStd"/>
                <a:cs typeface="NACQIW+CourierStd"/>
              </a:rPr>
              <a:t>syms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commands. For example, to create a symbolic variable </a:t>
            </a:r>
            <a:r>
              <a:rPr sz="1000" spc="-64">
                <a:solidFill>
                  <a:srgbClr val="000000"/>
                </a:solidFill>
                <a:latin typeface="IJIBMW+TimesLTStd-Roman"/>
                <a:cs typeface="IJIBMW+TimesLTStd-Roman"/>
              </a:rPr>
              <a:t>y,</a:t>
            </a:r>
            <a:r>
              <a:rPr sz="1000" spc="64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enter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685800" y="6350189"/>
            <a:ext cx="1419605" cy="846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&gt;&gt; syms y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&gt;&gt; a = 8;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&gt;&gt; a^3 - 4*a*y + y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ans =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512 - 31*y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685800" y="7162138"/>
            <a:ext cx="5784310" cy="484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The</a:t>
            </a:r>
            <a:r>
              <a:rPr sz="1000" spc="126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following</a:t>
            </a:r>
            <a:r>
              <a:rPr sz="1000" spc="129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creates</a:t>
            </a:r>
            <a:r>
              <a:rPr sz="1000" spc="126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symbolic</a:t>
            </a:r>
            <a:r>
              <a:rPr sz="1000" spc="126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variables</a:t>
            </a:r>
            <a:r>
              <a:rPr sz="1000" spc="129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x</a:t>
            </a:r>
            <a:r>
              <a:rPr sz="1000" spc="126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and</a:t>
            </a:r>
            <a:r>
              <a:rPr sz="1000" spc="126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 spc="-64">
                <a:solidFill>
                  <a:srgbClr val="000000"/>
                </a:solidFill>
                <a:latin typeface="IJIBMW+TimesLTStd-Roman"/>
                <a:cs typeface="IJIBMW+TimesLTStd-Roman"/>
              </a:rPr>
              <a:t>y,</a:t>
            </a:r>
            <a:r>
              <a:rPr sz="1000" spc="191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and</a:t>
            </a:r>
            <a:r>
              <a:rPr sz="1000" spc="126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deﬁne</a:t>
            </a:r>
            <a:r>
              <a:rPr sz="1000" spc="126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z</a:t>
            </a:r>
            <a:r>
              <a:rPr sz="1000" spc="126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as</a:t>
            </a:r>
            <a:r>
              <a:rPr sz="1000" spc="126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a</a:t>
            </a:r>
            <a:r>
              <a:rPr sz="1000" spc="126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function</a:t>
            </a:r>
            <a:r>
              <a:rPr sz="1000" spc="126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of</a:t>
            </a:r>
            <a:r>
              <a:rPr sz="1000" spc="126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these</a:t>
            </a:r>
            <a:r>
              <a:rPr sz="1000" spc="126">
                <a:solidFill>
                  <a:srgbClr val="000000"/>
                </a:solidFill>
                <a:latin typeface="IJIBMW+TimesLTStd-Roman"/>
                <a:cs typeface="IJIBM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symbolic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IJIBMW+TimesLTStd-Roman"/>
                <a:cs typeface="IJIBMW+TimesLTStd-Roman"/>
              </a:rPr>
              <a:t>variables: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685800" y="7582090"/>
            <a:ext cx="1892808" cy="983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&gt;&gt; syms x y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&gt;&gt; z = x^3 - 4*x*y + y^2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z =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x^3 - 4*x*y + y^2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&gt;&gt; 3*y*z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ans =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685800" y="8405050"/>
            <a:ext cx="1813941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ACQIW+CourierStd"/>
                <a:cs typeface="NACQIW+CourierStd"/>
              </a:rPr>
              <a:t>3*y*(x^3 - 4*x*y + y^2)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85800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CJEJN+OptimaLTStd-Bold"/>
                <a:cs typeface="UCJEJN+OptimaLTStd-Bold"/>
              </a:rPr>
              <a:t>18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62097" y="438568"/>
            <a:ext cx="3050838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KRVWH+OptimaLTStd-Medium"/>
                <a:cs typeface="OKRVWH+OptimaLTStd-Medium"/>
              </a:rPr>
              <a:t>Chemical Engineering Computation with </a:t>
            </a:r>
            <a:r>
              <a:rPr sz="900" spc="-10">
                <a:solidFill>
                  <a:srgbClr val="000000"/>
                </a:solidFill>
                <a:latin typeface="OKRVWH+OptimaLTStd-Medium"/>
                <a:cs typeface="OKRVWH+OptimaLTStd-Medium"/>
              </a:rPr>
              <a:t>MATLAB®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5800" y="772795"/>
            <a:ext cx="5783141" cy="484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The</a:t>
            </a:r>
            <a:r>
              <a:rPr sz="1000" spc="70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SGCKMG+CourierStd"/>
                <a:cs typeface="SGCKMG+CourierStd"/>
              </a:rPr>
              <a:t>expand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function</a:t>
            </a:r>
            <a:r>
              <a:rPr sz="1000" spc="70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will</a:t>
            </a:r>
            <a:r>
              <a:rPr sz="1000" spc="70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multiply</a:t>
            </a:r>
            <a:r>
              <a:rPr sz="1000" spc="70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out</a:t>
            </a:r>
            <a:r>
              <a:rPr sz="1000" spc="70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terms</a:t>
            </a:r>
            <a:r>
              <a:rPr sz="1000" spc="70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and</a:t>
            </a:r>
            <a:r>
              <a:rPr sz="1000" spc="70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the</a:t>
            </a:r>
            <a:r>
              <a:rPr sz="1000" spc="70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SGCKMG+CourierStd"/>
                <a:cs typeface="SGCKMG+CourierStd"/>
              </a:rPr>
              <a:t>factor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function</a:t>
            </a:r>
            <a:r>
              <a:rPr sz="1000" spc="70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will</a:t>
            </a:r>
            <a:r>
              <a:rPr sz="1000" spc="70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do</a:t>
            </a:r>
            <a:r>
              <a:rPr sz="1000" spc="70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the</a:t>
            </a:r>
            <a:r>
              <a:rPr sz="1000" spc="70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reverse.</a:t>
            </a:r>
            <a:r>
              <a:rPr sz="1000" spc="76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For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example: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5800" y="1215605"/>
            <a:ext cx="2287143" cy="13952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&gt;&gt; syms x y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&gt;&gt; (x - y)*(x - y)^2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ans =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(x-y)^3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&gt;&gt; expand(ans)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ans =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x^3 - 3*x^2*y + 3*x*y^2 - y^3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&gt;&gt; factor(ans)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ans =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5800" y="2450044"/>
            <a:ext cx="6515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(x-y)^3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8200" y="2723514"/>
            <a:ext cx="4978844" cy="332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The simplify function simpliﬁes each part of an expression or equation. For example: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85800" y="3013925"/>
            <a:ext cx="2366010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&gt;&gt; simplify((x^3 - y^3)/(x-y))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ans =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x^2 + x*y + y^2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85800" y="3552392"/>
            <a:ext cx="2287143" cy="709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&gt;&gt; syms p x y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&gt;&gt; y = ((x^p)^(p+1))/x^(p-1);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&gt;&gt; simplify(y)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ans =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85800" y="4101032"/>
            <a:ext cx="78867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x*(x^p)^p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85800" y="4374514"/>
            <a:ext cx="5784310" cy="7934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Both </a:t>
            </a:r>
            <a:r>
              <a:rPr sz="1000">
                <a:solidFill>
                  <a:srgbClr val="000000"/>
                </a:solidFill>
                <a:latin typeface="SGCKMG+CourierStd"/>
                <a:cs typeface="SGCKMG+CourierStd"/>
              </a:rPr>
              <a:t>syms </a:t>
            </a:r>
            <a:r>
              <a:rPr sz="1000" spc="250">
                <a:solidFill>
                  <a:srgbClr val="000000"/>
                </a:solidFill>
                <a:latin typeface="SGCKMG+CourierStd"/>
                <a:cs typeface="SGCKMG+CourierStd"/>
              </a:rPr>
              <a:t>x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and </a:t>
            </a:r>
            <a:r>
              <a:rPr sz="1000">
                <a:solidFill>
                  <a:srgbClr val="000000"/>
                </a:solidFill>
                <a:latin typeface="SGCKMG+CourierStd"/>
                <a:cs typeface="SGCKMG+CourierStd"/>
              </a:rPr>
              <a:t>x = sym('x')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set the character “x” equal to the symbolic variable x.</a:t>
            </a:r>
            <a:r>
              <a:rPr sz="1000" spc="-18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The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GCKMG+CourierStd"/>
                <a:cs typeface="SGCKMG+CourierStd"/>
              </a:rPr>
              <a:t>syms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command is particularly convenient, because it can be used to create multiple symbolic vari-</a:t>
            </a:r>
          </a:p>
          <a:p>
            <a:pPr marL="0" marR="0">
              <a:lnSpc>
                <a:spcPts val="1115"/>
              </a:lnSpc>
              <a:spcBef>
                <a:spcPts val="5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ables</a:t>
            </a:r>
            <a:r>
              <a:rPr sz="1000" spc="12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at</a:t>
            </a:r>
            <a:r>
              <a:rPr sz="1000" spc="12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the</a:t>
            </a:r>
            <a:r>
              <a:rPr sz="1000" spc="12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same</a:t>
            </a:r>
            <a:r>
              <a:rPr sz="1000" spc="12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time. </a:t>
            </a:r>
            <a:r>
              <a:rPr sz="1000" spc="-80">
                <a:solidFill>
                  <a:srgbClr val="000000"/>
                </a:solidFill>
                <a:latin typeface="BWDPVI+TimesLTStd-Roman"/>
                <a:cs typeface="BWDPVI+TimesLTStd-Roman"/>
              </a:rPr>
              <a:t>To</a:t>
            </a:r>
            <a:r>
              <a:rPr sz="1000" spc="93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set</a:t>
            </a:r>
            <a:r>
              <a:rPr sz="1000" spc="12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the</a:t>
            </a:r>
            <a:r>
              <a:rPr sz="1000" spc="12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imaginary</a:t>
            </a:r>
            <a:r>
              <a:rPr sz="1000" spc="12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unit</a:t>
            </a:r>
            <a:r>
              <a:rPr sz="1000" spc="12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as</a:t>
            </a:r>
            <a:r>
              <a:rPr sz="1000" spc="12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a</a:t>
            </a:r>
            <a:r>
              <a:rPr sz="1000" spc="12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symbolic</a:t>
            </a:r>
            <a:r>
              <a:rPr sz="1000" spc="12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variable,</a:t>
            </a:r>
            <a:r>
              <a:rPr sz="1000" spc="15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use</a:t>
            </a:r>
            <a:r>
              <a:rPr sz="1000" spc="12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SGCKMG+CourierStd"/>
                <a:cs typeface="SGCKMG+CourierStd"/>
              </a:rPr>
              <a:t>sym(sqrt(-1))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or</a:t>
            </a:r>
          </a:p>
          <a:p>
            <a:pPr marL="0" marR="0">
              <a:lnSpc>
                <a:spcPts val="1115"/>
              </a:lnSpc>
              <a:spcBef>
                <a:spcPts val="1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SGCKMG+CourierStd"/>
                <a:cs typeface="SGCKMG+CourierStd"/>
              </a:rPr>
              <a:t>sym(i)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. For example: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85800" y="5122125"/>
            <a:ext cx="1735074" cy="8466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&gt;&gt; syms x y sym(i)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&gt;&gt; z = (x-3*i)*(y+4*i)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z =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-(4*i + y)*(3*i - x)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&gt;&gt; expand(z)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85800" y="5807925"/>
            <a:ext cx="51435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ans =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85800" y="5945085"/>
            <a:ext cx="2208276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4*i*x - 3*i*y + x*y - 12*i^2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85800" y="6320773"/>
            <a:ext cx="2840329" cy="3242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NUBSKE+OptimaLTStd-Bold-SC700"/>
                <a:cs typeface="NUBSKE+OptimaLTStd-Bold-SC700"/>
              </a:rPr>
              <a:t>1.6.1</a:t>
            </a:r>
            <a:r>
              <a:rPr sz="1100" spc="824">
                <a:solidFill>
                  <a:srgbClr val="0000FF"/>
                </a:solidFill>
                <a:latin typeface="NUBSKE+OptimaLTStd-Bold-SC700"/>
                <a:cs typeface="NUBSKE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NUBSKE+OptimaLTStd-Bold-SC700"/>
                <a:cs typeface="NUBSKE+OptimaLTStd-Bold-SC700"/>
              </a:rPr>
              <a:t>s</a:t>
            </a:r>
            <a:r>
              <a:rPr sz="750" spc="11">
                <a:solidFill>
                  <a:srgbClr val="0000FF"/>
                </a:solidFill>
                <a:latin typeface="NUBSKE+OptimaLTStd-Bold-SC700"/>
                <a:cs typeface="NUBSKE+OptimaLTStd-Bold-SC700"/>
              </a:rPr>
              <a:t>uBstitution</a:t>
            </a:r>
            <a:r>
              <a:rPr sz="750" spc="122">
                <a:solidFill>
                  <a:srgbClr val="0000FF"/>
                </a:solidFill>
                <a:latin typeface="NUBSKE+OptimaLTStd-Bold-SC700"/>
                <a:cs typeface="NUBSKE+OptimaLTStd-Bold-SC700"/>
              </a:rPr>
              <a:t> </a:t>
            </a:r>
            <a:r>
              <a:rPr sz="750">
                <a:solidFill>
                  <a:srgbClr val="0000FF"/>
                </a:solidFill>
                <a:latin typeface="NUBSKE+OptimaLTStd-Bold-SC700"/>
                <a:cs typeface="NUBSKE+OptimaLTStd-Bold-SC700"/>
              </a:rPr>
              <a:t>in</a:t>
            </a:r>
            <a:r>
              <a:rPr sz="750" spc="126">
                <a:solidFill>
                  <a:srgbClr val="0000FF"/>
                </a:solidFill>
                <a:latin typeface="NUBSKE+OptimaLTStd-Bold-SC700"/>
                <a:cs typeface="NUBSKE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NUBSKE+OptimaLTStd-Bold-SC700"/>
                <a:cs typeface="NUBSKE+OptimaLTStd-Bold-SC700"/>
              </a:rPr>
              <a:t>s</a:t>
            </a:r>
            <a:r>
              <a:rPr sz="750" spc="12">
                <a:solidFill>
                  <a:srgbClr val="0000FF"/>
                </a:solidFill>
                <a:latin typeface="NUBSKE+OptimaLTStd-Bold-SC700"/>
                <a:cs typeface="NUBSKE+OptimaLTStd-Bold-SC700"/>
              </a:rPr>
              <a:t>ymBoliC</a:t>
            </a:r>
            <a:r>
              <a:rPr sz="750" spc="119">
                <a:solidFill>
                  <a:srgbClr val="0000FF"/>
                </a:solidFill>
                <a:latin typeface="NUBSKE+OptimaLTStd-Bold-SC700"/>
                <a:cs typeface="NUBSKE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NUBSKE+OptimaLTStd-Bold-SC700"/>
                <a:cs typeface="NUBSKE+OptimaLTStd-Bold-SC700"/>
              </a:rPr>
              <a:t>E</a:t>
            </a:r>
            <a:r>
              <a:rPr sz="750">
                <a:solidFill>
                  <a:srgbClr val="0000FF"/>
                </a:solidFill>
                <a:latin typeface="NUBSKE+OptimaLTStd-Bold-SC700"/>
                <a:cs typeface="NUBSKE+OptimaLTStd-Bold-SC700"/>
              </a:rPr>
              <a:t>quations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85800" y="6563991"/>
            <a:ext cx="5784017" cy="789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Sometimes</a:t>
            </a:r>
            <a:r>
              <a:rPr sz="1000" spc="93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it</a:t>
            </a:r>
            <a:r>
              <a:rPr sz="1000" spc="93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is</a:t>
            </a:r>
            <a:r>
              <a:rPr sz="1000" spc="93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required</a:t>
            </a:r>
            <a:r>
              <a:rPr sz="1000" spc="93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to</a:t>
            </a:r>
            <a:r>
              <a:rPr sz="1000" spc="93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substitute</a:t>
            </a:r>
            <a:r>
              <a:rPr sz="1000" spc="93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numerical</a:t>
            </a:r>
            <a:r>
              <a:rPr sz="1000" spc="93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values</a:t>
            </a:r>
            <a:r>
              <a:rPr sz="1000" spc="99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or</a:t>
            </a:r>
            <a:r>
              <a:rPr sz="1000" spc="93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other</a:t>
            </a:r>
            <a:r>
              <a:rPr sz="1000" spc="93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symbolic</a:t>
            </a:r>
            <a:r>
              <a:rPr sz="1000" spc="93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expressions</a:t>
            </a:r>
            <a:r>
              <a:rPr sz="1000" spc="94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for</a:t>
            </a:r>
            <a:r>
              <a:rPr sz="1000" spc="93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one</a:t>
            </a:r>
            <a:r>
              <a:rPr sz="1000" spc="93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or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more</a:t>
            </a:r>
            <a:r>
              <a:rPr sz="1000" spc="56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symbolic</a:t>
            </a:r>
            <a:r>
              <a:rPr sz="1000" spc="56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variables.</a:t>
            </a:r>
            <a:r>
              <a:rPr sz="1000" spc="41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The</a:t>
            </a:r>
            <a:r>
              <a:rPr sz="1000" spc="56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SGCKMG+CourierStd"/>
                <a:cs typeface="SGCKMG+CourierStd"/>
              </a:rPr>
              <a:t>subs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function</a:t>
            </a:r>
            <a:r>
              <a:rPr sz="1000" spc="56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will</a:t>
            </a:r>
            <a:r>
              <a:rPr sz="1000" spc="56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substitute</a:t>
            </a:r>
            <a:r>
              <a:rPr sz="1000" spc="56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a</a:t>
            </a:r>
            <a:r>
              <a:rPr sz="1000" spc="56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value</a:t>
            </a:r>
            <a:r>
              <a:rPr sz="1000" spc="62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for</a:t>
            </a:r>
            <a:r>
              <a:rPr sz="1000" spc="56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a</a:t>
            </a:r>
            <a:r>
              <a:rPr sz="1000" spc="56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symbolic</a:t>
            </a:r>
            <a:r>
              <a:rPr sz="1000" spc="56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variable</a:t>
            </a:r>
            <a:r>
              <a:rPr sz="1000" spc="61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in</a:t>
            </a:r>
            <a:r>
              <a:rPr sz="1000" spc="56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an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expression.</a:t>
            </a:r>
            <a:r>
              <a:rPr sz="1000" spc="-14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For example,</a:t>
            </a:r>
            <a:r>
              <a:rPr sz="1000" spc="-14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in</a:t>
            </a:r>
            <a:r>
              <a:rPr sz="1000" spc="-15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the</a:t>
            </a:r>
            <a:r>
              <a:rPr sz="1000" spc="-15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following</a:t>
            </a:r>
            <a:r>
              <a:rPr sz="1000" spc="-12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commands,</a:t>
            </a:r>
            <a:r>
              <a:rPr sz="1000" spc="-15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SGCKMG+CourierStd"/>
                <a:cs typeface="SGCKMG+CourierStd"/>
              </a:rPr>
              <a:t>subs(w,</a:t>
            </a:r>
            <a:r>
              <a:rPr sz="1000" spc="-37">
                <a:solidFill>
                  <a:srgbClr val="000000"/>
                </a:solidFill>
                <a:latin typeface="SGCKMG+CourierStd"/>
                <a:cs typeface="SGCKMG+CourierStd"/>
              </a:rPr>
              <a:t> </a:t>
            </a:r>
            <a:r>
              <a:rPr sz="1000">
                <a:solidFill>
                  <a:srgbClr val="000000"/>
                </a:solidFill>
                <a:latin typeface="SGCKMG+CourierStd"/>
                <a:cs typeface="SGCKMG+CourierStd"/>
              </a:rPr>
              <a:t>u,</a:t>
            </a:r>
            <a:r>
              <a:rPr sz="1000" spc="-37">
                <a:solidFill>
                  <a:srgbClr val="000000"/>
                </a:solidFill>
                <a:latin typeface="SGCKMG+CourierStd"/>
                <a:cs typeface="SGCKMG+CourierStd"/>
              </a:rPr>
              <a:t> </a:t>
            </a:r>
            <a:r>
              <a:rPr sz="1000">
                <a:solidFill>
                  <a:srgbClr val="000000"/>
                </a:solidFill>
                <a:latin typeface="SGCKMG+CourierStd"/>
                <a:cs typeface="SGCKMG+CourierStd"/>
              </a:rPr>
              <a:t>2)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substitutes</a:t>
            </a:r>
            <a:r>
              <a:rPr sz="1000" spc="-15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2</a:t>
            </a:r>
            <a:r>
              <a:rPr sz="1000" spc="-15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for</a:t>
            </a:r>
            <a:r>
              <a:rPr sz="1000" spc="-15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the</a:t>
            </a:r>
            <a:r>
              <a:rPr sz="1000" spc="-15">
                <a:solidFill>
                  <a:srgbClr val="000000"/>
                </a:solidFill>
                <a:latin typeface="BWDPVI+TimesLTStd-Roman"/>
                <a:cs typeface="BWDPVI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sym-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BWDPVI+TimesLTStd-Roman"/>
                <a:cs typeface="BWDPVI+TimesLTStd-Roman"/>
              </a:rPr>
              <a:t>bolic variable u in the symbolic expression w: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85800" y="7311601"/>
            <a:ext cx="1419605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&gt;&gt; d = 1, syms u v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d =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028700" y="7585922"/>
            <a:ext cx="24002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1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85800" y="7723082"/>
            <a:ext cx="1268729" cy="846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&gt;&gt; w = u^2 - v^2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w =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u^2 - v^2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&gt;&gt; subs(w,u,2)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ans =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85800" y="8408882"/>
            <a:ext cx="6515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CKMG+CourierStd"/>
                <a:cs typeface="SGCKMG+CourierStd"/>
              </a:rPr>
              <a:t>4 - v^2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19.01.14"/>
  <p:tag name="AS_TITLE" val="Aspose.Slides for .NET 4.0 Client Profile"/>
  <p:tag name="AS_VERSION" val="19.1"/>
</p:tagLst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2490</Words>
  <Application>Microsoft Office PowerPoint</Application>
  <PresentationFormat>Custom</PresentationFormat>
  <Paragraphs>629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Administrator</dc:creator>
  <cp:lastModifiedBy>hp</cp:lastModifiedBy>
  <cp:revision>2</cp:revision>
  <dcterms:modified xsi:type="dcterms:W3CDTF">2019-11-17T19:03:54Z</dcterms:modified>
</cp:coreProperties>
</file>