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</p:sldMasterIdLst>
  <p:sldIdLst>
    <p:sldId id="256" r:id="rId11"/>
    <p:sldId id="260" r:id="rId12"/>
    <p:sldId id="263" r:id="rId13"/>
    <p:sldId id="266" r:id="rId14"/>
    <p:sldId id="269" r:id="rId15"/>
    <p:sldId id="272" r:id="rId16"/>
    <p:sldId id="275" r:id="rId17"/>
    <p:sldId id="278" r:id="rId18"/>
    <p:sldId id="281" r:id="rId19"/>
    <p:sldId id="284" r:id="rId20"/>
  </p:sldIdLst>
  <p:sldSz cx="6400800" cy="9144000"/>
  <p:notesSz cx="6400800" cy="9144000"/>
  <p:custDataLst>
    <p:tags r:id="rId2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78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64057" cy="234807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64057" cy="1174037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319905" y="8503920"/>
            <a:ext cx="1473036" cy="234808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4605168" y="8503920"/>
            <a:ext cx="1473037" cy="234808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64057" cy="234807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64057" cy="1174037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319905" y="8503920"/>
            <a:ext cx="1473036" cy="234808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4605168" y="8503920"/>
            <a:ext cx="1473037" cy="234808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58299" cy="1463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58299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75357" y="8503920"/>
            <a:ext cx="2047394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19905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06640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58299" cy="1463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58299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75357" y="8503920"/>
            <a:ext cx="2047394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19905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06640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WVNUT+OptimaLTStd-Bold"/>
                <a:cs typeface="DWVNUT+OptimaLTStd-Bold"/>
              </a:rPr>
              <a:t>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LKEFG+OptimaLTStd-Medium"/>
                <a:cs typeface="SLKEFG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SLKEFG+OptimaLTStd-Medium"/>
                <a:cs typeface="SLKEFG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5783141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Then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transpose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(A'),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addition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C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=</a:t>
            </a:r>
            <a:r>
              <a:rPr sz="1000" spc="1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A+B,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subtraction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D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=</a:t>
            </a:r>
            <a:r>
              <a:rPr sz="1000" spc="1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A–B,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and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product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P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=</a:t>
            </a:r>
            <a:r>
              <a:rPr sz="1000" spc="1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A*B</a:t>
            </a:r>
            <a:r>
              <a:rPr sz="1000" spc="69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are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 spc="-10">
                <a:solidFill>
                  <a:srgbClr val="000000"/>
                </a:solidFill>
                <a:latin typeface="FJRTBO+TimesLTStd-Roman"/>
                <a:cs typeface="FJRTBO+TimesLTStd-Roman"/>
              </a:rPr>
              <a:t>given</a:t>
            </a:r>
            <a:r>
              <a:rPr sz="1000" spc="10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by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256245"/>
            <a:ext cx="2287143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A = [3 1 2; -1 0 1; 6 2 4]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8700" y="1530565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-1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45919" y="1530565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194560" y="1530565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1942045"/>
            <a:ext cx="51435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A'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ans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97280" y="2216364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77339" y="2216364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-1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194560" y="2216364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6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2627844"/>
            <a:ext cx="236601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B = [2 0 1; 1 -3 2; -2 1 1]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B 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28700" y="2902164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77339" y="2902164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-3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194560" y="2902164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3313643"/>
            <a:ext cx="8572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C = A+B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C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97280" y="3587963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5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4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577339" y="3587963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-3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194560" y="3587963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5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3999442"/>
            <a:ext cx="8572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D = A-B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D =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28700" y="4273762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8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645919" y="4273762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125980" y="4273762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-1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4685241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P = A*B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4822401"/>
            <a:ext cx="6515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P =</a:t>
            </a:r>
          </a:p>
          <a:p>
            <a:pPr marL="4114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577339" y="4959561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-1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125980" y="4959561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7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14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28700" y="5096721"/>
            <a:ext cx="3086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-4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6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5560694"/>
            <a:ext cx="5783871" cy="488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function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OKLL+CourierStd"/>
                <a:cs typeface="CQOKLL+CourierStd"/>
              </a:rPr>
              <a:t>sum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returns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sum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of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vector</a:t>
            </a:r>
            <a:r>
              <a:rPr sz="1000" spc="-21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or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sums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of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columns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of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matrix.</a:t>
            </a:r>
            <a:r>
              <a:rPr sz="1000" spc="-43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FJRTBO+TimesLTStd-Roman"/>
                <a:cs typeface="FJRTBO+TimesLTStd-Roman"/>
              </a:rPr>
              <a:t>To</a:t>
            </a:r>
            <a:r>
              <a:rPr sz="1000" spc="5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ﬁnd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sum</a:t>
            </a:r>
            <a:r>
              <a:rPr sz="1000" spc="-2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all elements of a matrix</a:t>
            </a:r>
            <a:r>
              <a:rPr sz="1000" spc="-55">
                <a:solidFill>
                  <a:srgbClr val="000000"/>
                </a:solidFill>
                <a:latin typeface="FJRTBO+TimesLTStd-Roman"/>
                <a:cs typeface="FJRTBO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A, we can use </a:t>
            </a:r>
            <a:r>
              <a:rPr sz="1000">
                <a:solidFill>
                  <a:srgbClr val="000000"/>
                </a:solidFill>
                <a:latin typeface="CQOKLL+CourierStd"/>
                <a:cs typeface="CQOKLL+CourierStd"/>
              </a:rPr>
              <a:t>sum(sum(A))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: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6056845"/>
            <a:ext cx="78866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sum(A)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ans =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028700" y="633116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8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440179" y="633116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851660" y="633116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7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85800" y="6468326"/>
            <a:ext cx="113156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sum(sum(A))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18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85800" y="7016115"/>
            <a:ext cx="3461677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The function </a:t>
            </a:r>
            <a:r>
              <a:rPr sz="1000">
                <a:solidFill>
                  <a:srgbClr val="000000"/>
                </a:solidFill>
                <a:latin typeface="CQOKLL+CourierStd"/>
                <a:cs typeface="CQOKLL+CourierStd"/>
              </a:rPr>
              <a:t>diag</a:t>
            </a:r>
            <a:r>
              <a:rPr sz="1000">
                <a:solidFill>
                  <a:srgbClr val="000000"/>
                </a:solidFill>
                <a:latin typeface="FJRTBO+TimesLTStd-Roman"/>
                <a:cs typeface="FJRTBO+TimesLTStd-Roman"/>
              </a:rPr>
              <a:t>returns the diagonal in a square matrix: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685800" y="7306526"/>
            <a:ext cx="8572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diag(A)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ans =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097280" y="7580845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4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685800" y="7992326"/>
            <a:ext cx="120014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&gt;&gt; sum(diag(A))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ans =</a:t>
            </a:r>
          </a:p>
          <a:p>
            <a:pPr marL="4114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OKLL+CourierStd"/>
                <a:cs typeface="CQOKLL+CourierStd"/>
              </a:rPr>
              <a:t>7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KROLO+OptimaLTStd-Medium"/>
                <a:cs typeface="CKROLO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CKROLO+OptimaLTStd-Medium"/>
                <a:cs typeface="CKROLO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NBLPR+OptimaLTStd-Bold"/>
                <a:cs typeface="NNBLPR+OptimaLTStd-Bold"/>
              </a:rPr>
              <a:t>11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5782996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For</a:t>
            </a:r>
            <a:r>
              <a:rPr sz="1000" spc="83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exponentiation</a:t>
            </a:r>
            <a:r>
              <a:rPr sz="1000" spc="7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operator,</a:t>
            </a:r>
            <a:r>
              <a:rPr sz="1000" spc="81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typing</a:t>
            </a:r>
            <a:r>
              <a:rPr sz="1000" spc="21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A^2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would</a:t>
            </a:r>
            <a:r>
              <a:rPr sz="1000" spc="79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tell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DJGUJ+TimesLTStd-Roman"/>
                <a:cs typeface="QDJGUJ+TimesLTStd-Roman"/>
              </a:rPr>
              <a:t>MATLAB</a:t>
            </a:r>
            <a:r>
              <a:rPr sz="1000" spc="99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to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use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matrix</a:t>
            </a:r>
            <a:r>
              <a:rPr sz="1000" spc="7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multiplication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to multiply</a:t>
            </a:r>
            <a:r>
              <a:rPr sz="1000" spc="-4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 by itself,</a:t>
            </a:r>
            <a:r>
              <a:rPr sz="1000" spc="-4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A*A. But, typing</a:t>
            </a:r>
            <a:r>
              <a:rPr sz="1000" spc="-4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A.^2 returns the matrix formed by raising each of the ele-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ments of</a:t>
            </a:r>
            <a:r>
              <a:rPr sz="1000" spc="-55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 to the power 2. For example: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446745"/>
            <a:ext cx="1419605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W = [2 1; -3 4]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W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0119" y="1721065"/>
            <a:ext cx="30861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-3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40179" y="1721065"/>
            <a:ext cx="24003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1995385"/>
            <a:ext cx="5829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W^2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40179" y="22697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6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91539" y="2406864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-18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71599" y="240686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800" y="2544024"/>
            <a:ext cx="6515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W.^2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440179" y="281834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28700" y="2955504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9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71599" y="2955504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16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38200" y="3295014"/>
            <a:ext cx="4664252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In the exponentiation, a vector or a matrix can be used as a </a:t>
            </a:r>
            <a:r>
              <a:rPr sz="1000" spc="-15">
                <a:solidFill>
                  <a:srgbClr val="000000"/>
                </a:solidFill>
                <a:latin typeface="QDJGUJ+TimesLTStd-Roman"/>
                <a:cs typeface="QDJGUJ+TimesLTStd-Roman"/>
              </a:rPr>
              <a:t>power.</a:t>
            </a:r>
            <a:r>
              <a:rPr sz="1000" spc="15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For example: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3638765"/>
            <a:ext cx="3391282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x = [3 1 2], y = [4 2 3], z = [2 1; 4 3]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x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97280" y="39130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577339" y="39130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125980" y="391308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4050245"/>
            <a:ext cx="37719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y =</a:t>
            </a:r>
          </a:p>
          <a:p>
            <a:pPr marL="0" marR="0">
              <a:lnSpc>
                <a:spcPts val="996"/>
              </a:lnSpc>
              <a:spcBef>
                <a:spcPts val="116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z =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97280" y="41874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577339" y="41874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125980" y="418740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097280" y="4461724"/>
            <a:ext cx="24003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577339" y="4461724"/>
            <a:ext cx="24002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4736044"/>
            <a:ext cx="651510" cy="983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x.^y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81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2.^x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ans =</a:t>
            </a:r>
          </a:p>
          <a:p>
            <a:pPr marL="4114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8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577339" y="5010364"/>
            <a:ext cx="240029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125980" y="5010364"/>
            <a:ext cx="240029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8</a:t>
            </a:r>
          </a:p>
          <a:p>
            <a:pPr marL="0" marR="0">
              <a:lnSpc>
                <a:spcPts val="996"/>
              </a:lnSpc>
              <a:spcBef>
                <a:spcPts val="224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5559003"/>
            <a:ext cx="651510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2.^z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ans =</a:t>
            </a:r>
          </a:p>
          <a:p>
            <a:pPr marL="4114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4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577339" y="5833323"/>
            <a:ext cx="24002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8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028700" y="5970483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16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6297295"/>
            <a:ext cx="5783287" cy="789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As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stated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before,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conjugate</a:t>
            </a:r>
            <a:r>
              <a:rPr sz="1000" spc="73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transpose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of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matrix</a:t>
            </a:r>
            <a:r>
              <a:rPr sz="1000" spc="1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is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obtained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from</a:t>
            </a:r>
            <a:r>
              <a:rPr sz="1000" spc="1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A'.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If</a:t>
            </a:r>
            <a:r>
              <a:rPr sz="1000" spc="17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is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real,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this</a:t>
            </a:r>
            <a:r>
              <a:rPr sz="1000" spc="7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simply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transpose.</a:t>
            </a:r>
            <a:r>
              <a:rPr sz="1000" spc="-63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transpose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without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conjugation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is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obtained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with</a:t>
            </a:r>
            <a:r>
              <a:rPr sz="1000" spc="-100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A.'.</a:t>
            </a:r>
            <a:r>
              <a:rPr sz="1000" spc="-62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The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functional</a:t>
            </a:r>
            <a:r>
              <a:rPr sz="1000" spc="-46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alterna-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 spc="-10">
                <a:solidFill>
                  <a:srgbClr val="000000"/>
                </a:solidFill>
                <a:latin typeface="QDJGUJ+TimesLTStd-Roman"/>
                <a:cs typeface="QDJGUJ+TimesLTStd-Roman"/>
              </a:rPr>
              <a:t>tives</a:t>
            </a:r>
            <a:r>
              <a:rPr sz="1000" spc="-3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QPGPN+CourierStd"/>
                <a:cs typeface="VQPGPN+CourierStd"/>
              </a:rPr>
              <a:t>ctranspose(A)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and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QPGPN+CourierStd"/>
                <a:cs typeface="VQPGPN+CourierStd"/>
              </a:rPr>
              <a:t>transpose(A)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are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sometimes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more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convenient.</a:t>
            </a:r>
            <a:r>
              <a:rPr sz="1000" spc="-40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Let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JIQOM+TimesLTStd-Italic"/>
                <a:cs typeface="QJIQOM+TimesLTStd-Italic"/>
              </a:rPr>
              <a:t>Z</a:t>
            </a:r>
            <a:r>
              <a:rPr sz="10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be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a</a:t>
            </a:r>
            <a:r>
              <a:rPr sz="1000" spc="-44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complex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matrix </a:t>
            </a:r>
            <a:r>
              <a:rPr sz="1000" spc="-10">
                <a:solidFill>
                  <a:srgbClr val="000000"/>
                </a:solidFill>
                <a:latin typeface="QDJGUJ+TimesLTStd-Roman"/>
                <a:cs typeface="QDJGUJ+TimesLTStd-Roman"/>
              </a:rPr>
              <a:t>given</a:t>
            </a:r>
            <a:r>
              <a:rPr sz="1000" spc="10">
                <a:solidFill>
                  <a:srgbClr val="000000"/>
                </a:solidFill>
                <a:latin typeface="QDJGUJ+TimesLTStd-Roman"/>
                <a:cs typeface="QDJGU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DJGUJ+TimesLTStd-Roman"/>
                <a:cs typeface="QDJGUJ+TimesLTStd-Roman"/>
              </a:rPr>
              <a:t>by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705100" y="7119493"/>
            <a:ext cx="639381" cy="471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09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é</a:t>
            </a:r>
            <a:r>
              <a:rPr sz="10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-</a:t>
            </a:r>
            <a:r>
              <a:rPr sz="1000">
                <a:solidFill>
                  <a:srgbClr val="000000"/>
                </a:solidFill>
                <a:latin typeface="HQJFIM+TimesLTStd-Roman"/>
                <a:cs typeface="HQJFIM+TimesLTStd-Roman"/>
              </a:rPr>
              <a:t>1</a:t>
            </a:r>
          </a:p>
          <a:p>
            <a:pPr marL="0" marR="0">
              <a:lnSpc>
                <a:spcPts val="678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IDRUM+TimesLTStd-Italic"/>
                <a:cs typeface="MIDRUM+TimesLTStd-Italic"/>
              </a:rPr>
              <a:t>Z</a:t>
            </a:r>
            <a:r>
              <a:rPr sz="10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=</a:t>
            </a:r>
            <a:r>
              <a:rPr sz="10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ê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80561" y="7134986"/>
            <a:ext cx="225806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IDRUM+TimesLTStd-Italic"/>
                <a:cs typeface="MIDRUM+TimesLTStd-Italic"/>
              </a:rPr>
              <a:t>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636946" y="712468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ù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636962" y="7245333"/>
            <a:ext cx="239268" cy="44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ú</a:t>
            </a:r>
          </a:p>
          <a:p>
            <a:pPr marL="0" marR="0">
              <a:lnSpc>
                <a:spcPts val="7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û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974577" y="7310025"/>
            <a:ext cx="843724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QJFIM+TimesLTStd-Roman"/>
                <a:cs typeface="HQJFIM+TimesLTStd-Roman"/>
              </a:rPr>
              <a:t>2</a:t>
            </a:r>
            <a:r>
              <a:rPr sz="1000" spc="-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+</a:t>
            </a:r>
            <a:r>
              <a:rPr sz="1000" spc="-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IDRUM+TimesLTStd-Italic"/>
                <a:cs typeface="MIDRUM+TimesLTStd-Italic"/>
              </a:rPr>
              <a:t>i</a:t>
            </a:r>
            <a:r>
              <a:rPr sz="1000" spc="1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00">
                <a:solidFill>
                  <a:srgbClr val="000000"/>
                </a:solidFill>
                <a:latin typeface="HQJFIM+TimesLTStd-Roman"/>
                <a:cs typeface="HQJFIM+TimesLTStd-Roman"/>
              </a:rPr>
              <a:t>1</a:t>
            </a: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+</a:t>
            </a:r>
            <a:r>
              <a:rPr sz="10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QJFIM+TimesLTStd-Roman"/>
                <a:cs typeface="HQJFIM+TimesLTStd-Roman"/>
              </a:rPr>
              <a:t>2</a:t>
            </a:r>
            <a:r>
              <a:rPr sz="1000">
                <a:solidFill>
                  <a:srgbClr val="000000"/>
                </a:solidFill>
                <a:latin typeface="MIDRUM+TimesLTStd-Italic"/>
                <a:cs typeface="MIDRUM+TimesLTStd-Italic"/>
              </a:rPr>
              <a:t>i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922190" y="734058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TMRWE+SymbolMT"/>
                <a:cs typeface="MTMRWE+SymbolMT"/>
              </a:rPr>
              <a:t>ë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685800" y="7707845"/>
            <a:ext cx="2996947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Z = [-1 i;2+i 1+2i]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Z =</a:t>
            </a:r>
          </a:p>
          <a:p>
            <a:pPr marL="13716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-1.0000 + 0.0000i</a:t>
            </a:r>
            <a:r>
              <a:rPr sz="900" spc="1080">
                <a:solidFill>
                  <a:srgbClr val="000000"/>
                </a:solidFill>
                <a:latin typeface="VQPGPN+CourierStd"/>
                <a:cs typeface="VQPGPN+CourierStd"/>
              </a:rPr>
              <a:t> </a:t>
            </a: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0.0000 + 1.0000i</a:t>
            </a:r>
          </a:p>
          <a:p>
            <a:pPr marL="205739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2.0000 + 1.0000i</a:t>
            </a:r>
            <a:r>
              <a:rPr sz="900" spc="1080">
                <a:solidFill>
                  <a:srgbClr val="000000"/>
                </a:solidFill>
                <a:latin typeface="VQPGPN+CourierStd"/>
                <a:cs typeface="VQPGPN+CourierStd"/>
              </a:rPr>
              <a:t> </a:t>
            </a: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1.0000 + 2.0000i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PGPN+CourierStd"/>
                <a:cs typeface="VQPGPN+CourierStd"/>
              </a:rPr>
              <a:t>&gt;&gt; Z'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SIAFA+OptimaLTStd-Bold"/>
                <a:cs typeface="VSIAFA+OptimaLTStd-Bold"/>
              </a:rPr>
              <a:t>12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SRAQH+OptimaLTStd-Medium"/>
                <a:cs typeface="PSRAQH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PSRAQH+OptimaLTStd-Medium"/>
                <a:cs typeface="PSRAQH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3810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910970"/>
            <a:ext cx="2996947" cy="1258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16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-1.0000 + 0.0000i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2.0000 - 1.0000i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0.0000 - 1.0000i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1.0000 - 2.0000i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Z.'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13716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-1.0000 + 0.0000i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2.0000 + 1.0000i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0.0000 + 1.0000i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1.0000 + 2.0000i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ctranspose(Z)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2008248"/>
            <a:ext cx="2996947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16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-1.0000 + 0.0000i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2.0000 - 1.0000i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0.0000 - 1.0000i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1.0000 - 2.0000i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transpose(Z)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2419728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2960" y="2556888"/>
            <a:ext cx="2839213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-1.0000 + 0.0000i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2.0000 + 1.0000i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0.0000 + 1.0000i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1.0000 + 2.0000i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008159"/>
            <a:ext cx="5784018" cy="488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399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functions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FEMSV+CourierStd"/>
                <a:cs typeface="RFEMSV+CourierStd"/>
              </a:rPr>
              <a:t>rank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,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FEMSV+CourierStd"/>
                <a:cs typeface="RFEMSV+CourierStd"/>
              </a:rPr>
              <a:t>det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,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and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FEMSV+CourierStd"/>
                <a:cs typeface="RFEMSV+CourierStd"/>
              </a:rPr>
              <a:t>inv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calculate,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respectively,</a:t>
            </a:r>
            <a:r>
              <a:rPr sz="1000" spc="8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rank,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determinant,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and</a:t>
            </a:r>
            <a:r>
              <a:rPr sz="1000" spc="7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inverse of a matrix.</a:t>
            </a:r>
            <a:r>
              <a:rPr sz="1000" spc="-18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 inverse of the matrix B can also be obtained by </a:t>
            </a:r>
            <a:r>
              <a:rPr sz="1000">
                <a:solidFill>
                  <a:srgbClr val="000000"/>
                </a:solidFill>
                <a:latin typeface="RFEMSV+CourierStd"/>
                <a:cs typeface="RFEMSV+CourierStd"/>
              </a:rPr>
              <a:t>B^-1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. For example: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3491610"/>
            <a:ext cx="23660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B = [2 0 1; 1 -2 3; -2 1 1]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B =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28700" y="3765930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08759" y="3765930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125980" y="3765930"/>
            <a:ext cx="24002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4177410"/>
            <a:ext cx="857250" cy="983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rank(B)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det(B)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-13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5000369"/>
            <a:ext cx="78866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inv(B)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60119" y="5274688"/>
            <a:ext cx="2050542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0.3846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-0.0769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-0.1538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5411848"/>
            <a:ext cx="2366011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431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0.5385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-0.3077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0.2308</a:t>
            </a:r>
            <a:r>
              <a:rPr sz="900" spc="162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0.1538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B^-1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0.3846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-0.0769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-0.1538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331720" y="5411848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0.3846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331720" y="5549008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0.3077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60119" y="6097648"/>
            <a:ext cx="126873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0.5385</a:t>
            </a:r>
            <a:r>
              <a:rPr sz="900" spc="108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-0.3077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0.2308</a:t>
            </a:r>
            <a:r>
              <a:rPr sz="900" spc="1620">
                <a:solidFill>
                  <a:srgbClr val="000000"/>
                </a:solidFill>
                <a:latin typeface="RFEMSV+CourierStd"/>
                <a:cs typeface="RFEMSV+CourierStd"/>
              </a:rPr>
              <a:t> </a:t>
            </a: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0.1538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331720" y="6097648"/>
            <a:ext cx="58293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0.3846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0.3077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6536220"/>
            <a:ext cx="5782995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element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in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ETGMCK+TimesLTStd-Roman"/>
                <a:cs typeface="ETGMCK+TimesLTStd-Roman"/>
              </a:rPr>
              <a:t>row</a:t>
            </a:r>
            <a:r>
              <a:rPr sz="1000" spc="37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2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and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column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3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of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matrix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B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can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be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accessed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as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B(2,3). The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second</a:t>
            </a:r>
            <a:r>
              <a:rPr sz="1000" spc="25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col-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umn can be extracted by B(:,2), and the third </a:t>
            </a:r>
            <a:r>
              <a:rPr sz="1000" spc="-11">
                <a:solidFill>
                  <a:srgbClr val="000000"/>
                </a:solidFill>
                <a:latin typeface="ETGMCK+TimesLTStd-Roman"/>
                <a:cs typeface="ETGMCK+TimesLTStd-Roman"/>
              </a:rPr>
              <a:t>row</a:t>
            </a:r>
            <a:r>
              <a:rPr sz="1000" spc="12">
                <a:solidFill>
                  <a:srgbClr val="000000"/>
                </a:solidFill>
                <a:latin typeface="ETGMCK+TimesLTStd-Roman"/>
                <a:cs typeface="ETGMC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TGMCK+TimesLTStd-Roman"/>
                <a:cs typeface="ETGMCK+TimesLTStd-Roman"/>
              </a:rPr>
              <a:t>can be extracted by B(3,:). For example: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7032370"/>
            <a:ext cx="788669" cy="98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B(2,3)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3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B(:,2)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0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960119" y="7855331"/>
            <a:ext cx="3086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8129651"/>
            <a:ext cx="78866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&gt;&gt; B(3,:)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ans 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960119" y="8403970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-2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440179" y="8403970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851660" y="8403970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FEMSV+CourierStd"/>
                <a:cs typeface="RFEMSV+CourierStd"/>
              </a:rPr>
              <a:t>1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BHWTS+OptimaLTStd-Bold"/>
                <a:cs typeface="OBHWTS+OptimaLTStd-Bold"/>
              </a:rPr>
              <a:t>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FFGJW+OptimaLTStd-Medium"/>
                <a:cs typeface="EFFGJW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EFFGJW+OptimaLTStd-Medium"/>
                <a:cs typeface="EFFGJW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3810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910970"/>
            <a:ext cx="1656207" cy="1395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0.4258</a:t>
            </a:r>
            <a:r>
              <a:rPr sz="900" spc="1080">
                <a:solidFill>
                  <a:srgbClr val="000000"/>
                </a:solidFill>
                <a:latin typeface="IRPBKA+CourierStd"/>
                <a:cs typeface="IRPBKA+CourierStd"/>
              </a:rPr>
              <a:t> </a:t>
            </a: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-0.9048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exp(i*pi)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  <a:p>
            <a:pPr marL="205739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-1.0000 + 0.0000i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angle(w)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1.1310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abs(w)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8700" y="2145408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2418880"/>
            <a:ext cx="5784018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Hermitian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transpose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complex</a:t>
            </a:r>
            <a:r>
              <a:rPr sz="1000" spc="-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number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is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obtained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by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transpose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operator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(').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For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example,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Hermitian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transpose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x</a:t>
            </a:r>
            <a:r>
              <a:rPr sz="1000" spc="-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=</a:t>
            </a:r>
            <a:r>
              <a:rPr sz="1000" spc="-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[3</a:t>
            </a:r>
            <a:r>
              <a:rPr sz="1000">
                <a:solidFill>
                  <a:srgbClr val="000000"/>
                </a:solidFill>
                <a:latin typeface="WHNURI+STIXGeneral-Regular"/>
                <a:cs typeface="WHNURI+STIXGeneral-Regular"/>
              </a:rPr>
              <a:t>−ꢀ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2i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WHNURI+STIXGeneral-Regular"/>
                <a:cs typeface="WHNURI+STIXGeneral-Regular"/>
              </a:rPr>
              <a:t>−</a:t>
            </a:r>
            <a:r>
              <a:rPr sz="1000" spc="31">
                <a:solidFill>
                  <a:srgbClr val="000000"/>
                </a:solidFill>
                <a:latin typeface="DUEEPF+TimesLTStd-Roman"/>
                <a:cs typeface="DUEEPF+TimesLTStd-Roman"/>
              </a:rPr>
              <a:t>5+4i]</a:t>
            </a:r>
            <a:r>
              <a:rPr sz="1000" spc="-44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is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5">
                <a:solidFill>
                  <a:srgbClr val="000000"/>
                </a:solidFill>
                <a:latin typeface="DUEEPF+TimesLTStd-Roman"/>
                <a:cs typeface="DUEEPF+TimesLTStd-Roman"/>
              </a:rPr>
              <a:t>given</a:t>
            </a:r>
            <a:r>
              <a:rPr sz="1000" spc="1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by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x'.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But,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x.'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produces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a</a:t>
            </a:r>
            <a:r>
              <a:rPr sz="1000" spc="-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simple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transpose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 x.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For example: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3014091"/>
            <a:ext cx="2996947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x = [3-2i -5+4i]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x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3.0000 - 2.0000i</a:t>
            </a:r>
            <a:r>
              <a:rPr sz="900" spc="540">
                <a:solidFill>
                  <a:srgbClr val="000000"/>
                </a:solidFill>
                <a:latin typeface="IRPBKA+CourierStd"/>
                <a:cs typeface="IRPBKA+CourierStd"/>
              </a:rPr>
              <a:t> </a:t>
            </a: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-5.0000 + 4.0000i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x'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562730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3699890"/>
            <a:ext cx="1498473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3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3.0000 + 2.0000i</a:t>
            </a:r>
          </a:p>
          <a:p>
            <a:pPr marL="13716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-5.0000 - 4.0000i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x.'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4111369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ans =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2960" y="4248529"/>
            <a:ext cx="134073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7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3.0000 - 2.0000i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-5.0000 + 4.0000i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4735978"/>
            <a:ext cx="2471100" cy="327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1.3.4</a:t>
            </a:r>
            <a:r>
              <a:rPr sz="1100" spc="824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s</a:t>
            </a:r>
            <a:r>
              <a:rPr sz="750" spc="1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upprEssion</a:t>
            </a:r>
            <a:r>
              <a:rPr sz="750" spc="122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 </a:t>
            </a:r>
            <a:r>
              <a:rPr sz="750" spc="17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of</a:t>
            </a:r>
            <a:r>
              <a:rPr sz="750" spc="112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s</a:t>
            </a:r>
            <a:r>
              <a:rPr sz="750" spc="1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CrEEn</a:t>
            </a:r>
            <a:r>
              <a:rPr sz="750" spc="122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o</a:t>
            </a:r>
            <a:r>
              <a:rPr sz="750" spc="12">
                <a:solidFill>
                  <a:srgbClr val="0000FF"/>
                </a:solidFill>
                <a:latin typeface="BONRLC+OptimaLTStd-Bold-SC700"/>
                <a:cs typeface="BONRLC+OptimaLTStd-Bold-SC700"/>
              </a:rPr>
              <a:t>utput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4979196"/>
            <a:ext cx="5784456" cy="793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Putting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semicolon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(;)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at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end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an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input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line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suppresses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printing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output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4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DUEEPF+TimesLTStd-Roman"/>
                <a:cs typeface="DUEEPF+TimesLTStd-Roman"/>
              </a:rPr>
              <a:t>MATLAB</a:t>
            </a:r>
            <a:r>
              <a:rPr sz="1000" spc="44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command.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It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can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be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used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in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any</a:t>
            </a:r>
            <a:r>
              <a:rPr sz="1000" spc="3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other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situation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where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DUEEPF+TimesLTStd-Roman"/>
                <a:cs typeface="DUEEPF+TimesLTStd-Roman"/>
              </a:rPr>
              <a:t>MATLAB</a:t>
            </a:r>
            <a:r>
              <a:rPr sz="1000" spc="44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output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need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not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displayed.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For</a:t>
            </a:r>
            <a:r>
              <a:rPr sz="1000" spc="2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example,</a:t>
            </a:r>
            <a:r>
              <a:rPr sz="1000" spc="1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putting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semicolon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at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end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deﬁnition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matrix</a:t>
            </a:r>
            <a:r>
              <a:rPr sz="1000" spc="-4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suppresses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display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matrix</a:t>
            </a:r>
            <a:r>
              <a:rPr sz="1000" spc="-8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on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screen.</a:t>
            </a:r>
            <a:r>
              <a:rPr sz="1000" spc="-49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result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operation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A*x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is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not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shown</a:t>
            </a:r>
            <a:r>
              <a:rPr sz="1000" spc="-2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in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-3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screen: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5726807"/>
            <a:ext cx="2996947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A = [1 2 3 4; 5 6 7 8; 9 10 11 12];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A*x;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6137436"/>
            <a:ext cx="5784310" cy="488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semicolon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should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generally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be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used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when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deﬁning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DUEEPF+TimesLTStd-Roman"/>
                <a:cs typeface="DUEEPF+TimesLTStd-Roman"/>
              </a:rPr>
              <a:t>large</a:t>
            </a:r>
            <a:r>
              <a:rPr sz="1000" spc="60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1">
                <a:solidFill>
                  <a:srgbClr val="000000"/>
                </a:solidFill>
                <a:latin typeface="DUEEPF+TimesLTStd-Roman"/>
                <a:cs typeface="DUEEPF+TimesLTStd-Roman"/>
              </a:rPr>
              <a:t>vectors</a:t>
            </a:r>
            <a:r>
              <a:rPr sz="1000" spc="5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or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matrices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(for</a:t>
            </a:r>
            <a:r>
              <a:rPr sz="1000" spc="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example,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x</a:t>
            </a:r>
            <a:r>
              <a:rPr sz="1000" spc="30">
                <a:solidFill>
                  <a:srgbClr val="000000"/>
                </a:solidFill>
                <a:latin typeface="IRPBKA+CourierStd"/>
                <a:cs typeface="IRPBKA+CourierStd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=</a:t>
            </a:r>
            <a:r>
              <a:rPr sz="1000" spc="30">
                <a:solidFill>
                  <a:srgbClr val="000000"/>
                </a:solidFill>
                <a:latin typeface="IRPBKA+CourierStd"/>
                <a:cs typeface="IRPBKA+CourierStd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-1:0.1:2;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).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6681615"/>
            <a:ext cx="2343795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OBHWTS+OptimaLTStd-Bold"/>
                <a:cs typeface="OBHWTS+OptimaLTStd-Bold"/>
              </a:rPr>
              <a:t>1.4</a:t>
            </a:r>
            <a:r>
              <a:rPr sz="1100" spc="824">
                <a:solidFill>
                  <a:srgbClr val="0000FF"/>
                </a:solidFill>
                <a:latin typeface="OBHWTS+OptimaLTStd-Bold"/>
                <a:cs typeface="OBHWTS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OBHWTS+OptimaLTStd-Bold"/>
                <a:cs typeface="OBHWTS+OptimaLTStd-Bold"/>
              </a:rPr>
              <a:t>NUMERICAL</a:t>
            </a:r>
            <a:r>
              <a:rPr sz="1100" spc="33">
                <a:solidFill>
                  <a:srgbClr val="0000FF"/>
                </a:solidFill>
                <a:latin typeface="OBHWTS+OptimaLTStd-Bold"/>
                <a:cs typeface="OBHWTS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OBHWTS+OptimaLTStd-Bold"/>
                <a:cs typeface="OBHWTS+OptimaLTStd-Bold"/>
              </a:rPr>
              <a:t>EXPRESSIONS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6924833"/>
            <a:ext cx="5783872" cy="1250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By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default,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DUEEPF+TimesLTStd-Roman"/>
                <a:cs typeface="DUEEPF+TimesLTStd-Roman"/>
              </a:rPr>
              <a:t>MATLAB</a:t>
            </a:r>
            <a:r>
              <a:rPr sz="1000" spc="159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carries</a:t>
            </a:r>
            <a:r>
              <a:rPr sz="1000" spc="13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out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all</a:t>
            </a:r>
            <a:r>
              <a:rPr sz="1000" spc="13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its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arithmetic</a:t>
            </a:r>
            <a:r>
              <a:rPr sz="1000" spc="13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operations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in</a:t>
            </a:r>
            <a:r>
              <a:rPr sz="1000" spc="13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double-precision</a:t>
            </a:r>
            <a:r>
              <a:rPr sz="1000" spc="13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ﬂoating-point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arithmetic,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which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is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accurate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to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approximately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15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digits.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In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other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words,</a:t>
            </a:r>
            <a:r>
              <a:rPr sz="1000" spc="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DUEEPF+TimesLTStd-Roman"/>
                <a:cs typeface="DUEEPF+TimesLTStd-Roman"/>
              </a:rPr>
              <a:t>MATLAB</a:t>
            </a:r>
            <a:r>
              <a:rPr sz="1000" spc="34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stores</a:t>
            </a:r>
            <a:r>
              <a:rPr sz="1000" spc="12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ﬂoating-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point numbers and carries out elementary operations to an accuracy of about 16 signiﬁcant decimal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digits.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DUEEPF+TimesLTStd-Roman"/>
                <a:cs typeface="DUEEPF+TimesLTStd-Roman"/>
              </a:rPr>
              <a:t>However,</a:t>
            </a:r>
            <a:r>
              <a:rPr sz="1000" spc="79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DUEEPF+TimesLTStd-Roman"/>
                <a:cs typeface="DUEEPF+TimesLTStd-Roman"/>
              </a:rPr>
              <a:t>MATLAB</a:t>
            </a:r>
            <a:r>
              <a:rPr sz="1000" spc="8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displays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only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four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signiﬁcant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decimal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digits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by</a:t>
            </a:r>
            <a:r>
              <a:rPr sz="1000" spc="63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default.</a:t>
            </a:r>
            <a:r>
              <a:rPr sz="1000" spc="4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69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format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command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can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be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used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to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specify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output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format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of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expressions.</a:t>
            </a:r>
            <a:r>
              <a:rPr sz="1000" spc="99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DUEEPF+TimesLTStd-Roman"/>
                <a:cs typeface="DUEEPF+TimesLTStd-Roman"/>
              </a:rPr>
              <a:t>To</a:t>
            </a:r>
            <a:r>
              <a:rPr sz="1000" spc="19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display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more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digits,</a:t>
            </a:r>
            <a:r>
              <a:rPr sz="1000" spc="115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type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format</a:t>
            </a:r>
            <a:r>
              <a:rPr sz="1000" spc="-93">
                <a:solidFill>
                  <a:srgbClr val="000000"/>
                </a:solidFill>
                <a:latin typeface="IRPBKA+CourierStd"/>
                <a:cs typeface="IRPBKA+CourierStd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long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.</a:t>
            </a:r>
            <a:r>
              <a:rPr sz="1000" spc="-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Then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all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subsequent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numerical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output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will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DUEEPF+TimesLTStd-Roman"/>
                <a:cs typeface="DUEEPF+TimesLTStd-Roman"/>
              </a:rPr>
              <a:t>have</a:t>
            </a:r>
            <a:r>
              <a:rPr sz="1000" spc="-27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15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digits</a:t>
            </a:r>
            <a:r>
              <a:rPr sz="1000" spc="-38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displayed.</a:t>
            </a:r>
            <a:r>
              <a:rPr sz="1000" spc="-56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 spc="-27">
                <a:solidFill>
                  <a:srgbClr val="000000"/>
                </a:solidFill>
                <a:latin typeface="DUEEPF+TimesLTStd-Roman"/>
                <a:cs typeface="DUEEPF+TimesLTStd-Roman"/>
              </a:rPr>
              <a:t>Type</a:t>
            </a:r>
            <a:r>
              <a:rPr sz="1000" spc="-11">
                <a:solidFill>
                  <a:srgbClr val="000000"/>
                </a:solidFill>
                <a:latin typeface="DUEEPF+TimesLTStd-Roman"/>
                <a:cs typeface="DUEEP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format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RPBKA+CourierStd"/>
                <a:cs typeface="IRPBKA+CourierStd"/>
              </a:rPr>
              <a:t>short</a:t>
            </a:r>
            <a:r>
              <a:rPr sz="1000">
                <a:solidFill>
                  <a:srgbClr val="000000"/>
                </a:solidFill>
                <a:latin typeface="DUEEPF+TimesLTStd-Roman"/>
                <a:cs typeface="DUEEPF+TimesLTStd-Roman"/>
              </a:rPr>
              <a:t>to return to 5-digit display. For example: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1" y="8129643"/>
            <a:ext cx="120014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format long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v = [1 2 3];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IRPBKA+CourierStd"/>
                <a:cs typeface="IRPBKA+CourierStd"/>
              </a:rPr>
              <a:t>&gt;&gt; sqrt(v)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object 1"/>
          <p:cNvSpPr/>
          <p:nvPr/>
        </p:nvSpPr>
        <p:spPr>
          <a:xfrm>
            <a:off x="1171575" y="8505825"/>
            <a:ext cx="40386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171575" y="6859297"/>
            <a:ext cx="405765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37414" y="3945167"/>
            <a:ext cx="150418" cy="14168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OMPPG+OptimaLTStd-Medium"/>
                <a:cs typeface="HOMPPG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HOMPPG+OptimaLTStd-Medium"/>
                <a:cs typeface="HOMPPG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COMQL+OptimaLTStd-Bold"/>
                <a:cs typeface="CCOMQL+OptimaLTStd-Bold"/>
              </a:rPr>
              <a:t>15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773810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2960" y="910970"/>
            <a:ext cx="4416553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1.000000000000000</a:t>
            </a:r>
            <a:r>
              <a:rPr sz="900" spc="540">
                <a:solidFill>
                  <a:srgbClr val="000000"/>
                </a:solidFill>
                <a:latin typeface="SWGRRP+CourierStd"/>
                <a:cs typeface="SWGRRP+CourierStd"/>
              </a:rPr>
              <a:t> </a:t>
            </a: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1.414213562373095</a:t>
            </a:r>
            <a:r>
              <a:rPr sz="900" spc="1080">
                <a:solidFill>
                  <a:srgbClr val="000000"/>
                </a:solidFill>
                <a:latin typeface="SWGRRP+CourierStd"/>
                <a:cs typeface="SWGRRP+CourierStd"/>
              </a:rPr>
              <a:t> </a:t>
            </a: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1.732050807568877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1048130"/>
            <a:ext cx="120014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format short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sqrt(v)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60119" y="1459609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1.0000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45919" y="1459609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1.4142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331720" y="1459609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1.7321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1733080"/>
            <a:ext cx="5784310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format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command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can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also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be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used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to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control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spacing</a:t>
            </a:r>
            <a:r>
              <a:rPr sz="1000" spc="3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between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BIMMMW+TimesLTStd-Roman"/>
                <a:cs typeface="BIMMMW+TimesLTStd-Roman"/>
              </a:rPr>
              <a:t>MATLAB</a:t>
            </a:r>
            <a:r>
              <a:rPr sz="1000" spc="61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command</a:t>
            </a:r>
            <a:r>
              <a:rPr sz="1000" spc="3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or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expression and the result. For example: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2175891"/>
            <a:ext cx="720089" cy="562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6.2*4</a:t>
            </a:r>
          </a:p>
          <a:p>
            <a:pPr marL="0" marR="0">
              <a:lnSpc>
                <a:spcPts val="996"/>
              </a:lnSpc>
              <a:spcBef>
                <a:spcPts val="10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60119" y="2704186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24.8000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2968333"/>
            <a:ext cx="134073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format compact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6.2*4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60119" y="3379813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24.8000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3653320"/>
            <a:ext cx="5784164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0">
                <a:solidFill>
                  <a:srgbClr val="0000FF"/>
                </a:solidFill>
                <a:latin typeface="BIMMMW+TimesLTStd-Roman"/>
                <a:cs typeface="BIMMMW+TimesLTStd-Roman"/>
              </a:rPr>
              <a:t>Table</a:t>
            </a:r>
            <a:r>
              <a:rPr sz="1000" spc="20">
                <a:solidFill>
                  <a:srgbClr val="0000FF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BIMMMW+TimesLTStd-Roman"/>
                <a:cs typeface="BIMMMW+TimesLTStd-Roman"/>
              </a:rPr>
              <a:t>1.2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shows numerical display formats used in </a:t>
            </a:r>
            <a:r>
              <a:rPr sz="1000" spc="-18">
                <a:solidFill>
                  <a:srgbClr val="000000"/>
                </a:solidFill>
                <a:latin typeface="BIMMMW+TimesLTStd-Roman"/>
                <a:cs typeface="BIMMMW+TimesLTStd-Roman"/>
              </a:rPr>
              <a:t>MATLAB.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command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WGRRP+CourierStd"/>
                <a:cs typeface="SWGRRP+CourierStd"/>
              </a:rPr>
              <a:t>vpa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can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be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used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to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do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variable-precision</a:t>
            </a:r>
            <a:r>
              <a:rPr sz="1000" spc="10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arithmetic.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For</a:t>
            </a:r>
            <a:r>
              <a:rPr sz="1000" spc="113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example,</a:t>
            </a:r>
            <a:r>
              <a:rPr sz="1000" spc="109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to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print</a:t>
            </a:r>
            <a:r>
              <a:rPr sz="1000" spc="10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50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digits of</a:t>
            </a:r>
            <a:r>
              <a:rPr sz="1000" spc="646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 spc="52">
                <a:solidFill>
                  <a:srgbClr val="000000"/>
                </a:solidFill>
                <a:latin typeface="BIMMMW+TimesLTStd-Roman"/>
                <a:cs typeface="BIMMMW+TimesLTStd-Roman"/>
              </a:rPr>
              <a:t>5,</a:t>
            </a:r>
            <a:r>
              <a:rPr sz="1000" spc="-52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enter: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4248530"/>
            <a:ext cx="4022218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vpa('sqrt(5)', 50)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2.2360679774997896964091736687312762354406183596115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4796320"/>
            <a:ext cx="5783725" cy="941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If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you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don’t</a:t>
            </a:r>
            <a:r>
              <a:rPr sz="1000" spc="20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specify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number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digits,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default</a:t>
            </a:r>
            <a:r>
              <a:rPr sz="1000" spc="1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setting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is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32.</a:t>
            </a:r>
            <a:r>
              <a:rPr sz="1000" spc="-74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BIMMMW+TimesLTStd-Roman"/>
                <a:cs typeface="BIMMMW+TimesLTStd-Roman"/>
              </a:rPr>
              <a:t>You</a:t>
            </a:r>
            <a:r>
              <a:rPr sz="1000" spc="52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can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change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default</a:t>
            </a:r>
            <a:r>
              <a:rPr sz="1000" spc="1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with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the command </a:t>
            </a:r>
            <a:r>
              <a:rPr sz="1000">
                <a:solidFill>
                  <a:srgbClr val="000000"/>
                </a:solidFill>
                <a:latin typeface="SWGRRP+CourierStd"/>
                <a:cs typeface="SWGRRP+CourierStd"/>
              </a:rPr>
              <a:t>digits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.</a:t>
            </a:r>
          </a:p>
          <a:p>
            <a:pPr marL="15240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BIMMMW+TimesLTStd-Roman"/>
                <a:cs typeface="BIMMMW+TimesLTStd-Roman"/>
              </a:rPr>
              <a:t>MATLAB</a:t>
            </a:r>
            <a:r>
              <a:rPr sz="1000" spc="-25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has</a:t>
            </a:r>
            <a:r>
              <a:rPr sz="1000" spc="-49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some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rounding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and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remainder</a:t>
            </a:r>
            <a:r>
              <a:rPr sz="1000" spc="-49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functions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that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are</a:t>
            </a:r>
            <a:r>
              <a:rPr sz="1000" spc="-47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very</a:t>
            </a:r>
            <a:r>
              <a:rPr sz="1000" spc="-43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useful.</a:t>
            </a:r>
            <a:r>
              <a:rPr sz="1000" spc="-68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 spc="-20">
                <a:solidFill>
                  <a:srgbClr val="0000FF"/>
                </a:solidFill>
                <a:latin typeface="BIMMMW+TimesLTStd-Roman"/>
                <a:cs typeface="BIMMMW+TimesLTStd-Roman"/>
              </a:rPr>
              <a:t>Table</a:t>
            </a:r>
            <a:r>
              <a:rPr sz="1000" spc="-28">
                <a:solidFill>
                  <a:srgbClr val="0000FF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BIMMMW+TimesLTStd-Roman"/>
                <a:cs typeface="BIMMMW+TimesLTStd-Roman"/>
              </a:rPr>
              <a:t>1.3</a:t>
            </a:r>
            <a:r>
              <a:rPr sz="1000" spc="-47">
                <a:solidFill>
                  <a:srgbClr val="0000FF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shows</a:t>
            </a:r>
            <a:r>
              <a:rPr sz="1000" spc="-41">
                <a:solidFill>
                  <a:srgbClr val="000000"/>
                </a:solidFill>
                <a:latin typeface="BIMMMW+TimesLTStd-Roman"/>
                <a:cs typeface="BIMM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some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of these functions.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IMMMW+TimesLTStd-Roman"/>
                <a:cs typeface="BIMMMW+TimesLTStd-Roman"/>
              </a:rPr>
              <a:t>For example: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5696330"/>
            <a:ext cx="1131569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53/7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7.5714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&gt;&gt; round(53/7)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ans =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28700" y="6382131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WGRRP+CourierStd"/>
                <a:cs typeface="SWGRRP+CourierStd"/>
              </a:rPr>
              <a:t>8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171575" y="6948705"/>
            <a:ext cx="1746319" cy="516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CCOMQL+OptimaLTStd-Bold"/>
                <a:cs typeface="CCOMQL+OptimaLTStd-Bold"/>
              </a:rPr>
              <a:t>TABLE</a:t>
            </a:r>
            <a:r>
              <a:rPr sz="1000" spc="46">
                <a:solidFill>
                  <a:srgbClr val="000000"/>
                </a:solidFill>
                <a:latin typeface="CCOMQL+OptimaLTStd-Bold"/>
                <a:cs typeface="CCOMQL+OptimaLTStd-Bold"/>
              </a:rPr>
              <a:t> </a:t>
            </a:r>
            <a:r>
              <a:rPr sz="1000" spc="-17">
                <a:solidFill>
                  <a:srgbClr val="000000"/>
                </a:solidFill>
                <a:latin typeface="CCOMQL+OptimaLTStd-Bold"/>
                <a:cs typeface="CCOMQL+OptimaLTStd-Bold"/>
              </a:rPr>
              <a:t>1.2</a:t>
            </a:r>
          </a:p>
          <a:p>
            <a:pPr marL="0" marR="0">
              <a:lnSpc>
                <a:spcPts val="1192"/>
              </a:lnSpc>
              <a:spcBef>
                <a:spcPts val="1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COMQL+OptimaLTStd-Bold"/>
                <a:cs typeface="CCOMQL+OptimaLTStd-Bold"/>
              </a:rPr>
              <a:t>Numerical</a:t>
            </a:r>
            <a:r>
              <a:rPr sz="1000" spc="26">
                <a:solidFill>
                  <a:srgbClr val="000000"/>
                </a:solidFill>
                <a:latin typeface="CCOMQL+OptimaLTStd-Bold"/>
                <a:cs typeface="CCOMQ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CCOMQL+OptimaLTStd-Bold"/>
                <a:cs typeface="CCOMQL+OptimaLTStd-Bold"/>
              </a:rPr>
              <a:t>Display</a:t>
            </a:r>
            <a:r>
              <a:rPr sz="1000" spc="29">
                <a:solidFill>
                  <a:srgbClr val="000000"/>
                </a:solidFill>
                <a:latin typeface="CCOMQL+OptimaLTStd-Bold"/>
                <a:cs typeface="CCOMQ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CCOMQL+OptimaLTStd-Bold"/>
                <a:cs typeface="CCOMQL+OptimaLTStd-Bold"/>
              </a:rPr>
              <a:t>Formats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171575" y="7348195"/>
            <a:ext cx="1027582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COMQL+OptimaLTStd-Bold"/>
                <a:cs typeface="CCOMQL+OptimaLTStd-Bold"/>
              </a:rPr>
              <a:t>MATLAB</a:t>
            </a:r>
            <a:r>
              <a:rPr sz="800" spc="31">
                <a:solidFill>
                  <a:srgbClr val="000000"/>
                </a:solidFill>
                <a:latin typeface="CCOMQL+OptimaLTStd-Bold"/>
                <a:cs typeface="CCOMQL+OptimaLTStd-Bold"/>
              </a:rPr>
              <a:t> </a:t>
            </a:r>
            <a:r>
              <a:rPr sz="800">
                <a:solidFill>
                  <a:srgbClr val="000000"/>
                </a:solidFill>
                <a:latin typeface="CCOMQL+OptimaLTStd-Bold"/>
                <a:cs typeface="CCOMQL+OptimaLTStd-Bold"/>
              </a:rPr>
              <a:t>Command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467889" y="7348195"/>
            <a:ext cx="823772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COMQL+OptimaLTStd-Bold"/>
                <a:cs typeface="CCOMQL+OptimaLTStd-Bold"/>
              </a:rPr>
              <a:t>Display</a:t>
            </a:r>
            <a:r>
              <a:rPr sz="800" spc="26">
                <a:solidFill>
                  <a:srgbClr val="000000"/>
                </a:solidFill>
                <a:latin typeface="CCOMQL+OptimaLTStd-Bold"/>
                <a:cs typeface="CCOMQL+OptimaLTStd-Bold"/>
              </a:rPr>
              <a:t> </a:t>
            </a:r>
            <a:r>
              <a:rPr sz="800">
                <a:solidFill>
                  <a:srgbClr val="000000"/>
                </a:solidFill>
                <a:latin typeface="CCOMQL+OptimaLTStd-Bold"/>
                <a:cs typeface="CCOMQL+OptimaLTStd-Bold"/>
              </a:rPr>
              <a:t>Format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198442" y="7348195"/>
            <a:ext cx="524967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COMQL+OptimaLTStd-Bold"/>
                <a:cs typeface="CCOMQL+OptimaLTStd-Bold"/>
              </a:rPr>
              <a:t>Example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171676" y="7551091"/>
            <a:ext cx="518160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200376" y="7546925"/>
            <a:ext cx="1381165" cy="702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Default: same as format short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2 Real decimal digits</a:t>
            </a:r>
          </a:p>
          <a:p>
            <a:pPr marL="0" marR="0">
              <a:lnSpc>
                <a:spcPts val="892"/>
              </a:lnSpc>
              <a:spcBef>
                <a:spcPts val="25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Suppress redundant line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14 Decimal digits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171676" y="7696683"/>
            <a:ext cx="1005839" cy="8472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 bank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 compact</a:t>
            </a:r>
          </a:p>
          <a:p>
            <a:pPr marL="0" marR="0">
              <a:lnSpc>
                <a:spcPts val="885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 long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 short</a:t>
            </a:r>
          </a:p>
          <a:p>
            <a:pPr marL="0" marR="0">
              <a:lnSpc>
                <a:spcPts val="885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format rat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559276" y="7696683"/>
            <a:ext cx="396240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3.47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559276" y="7842276"/>
            <a:ext cx="1892808" cy="55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theta = pi/6 theta = 0.5236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3.14159265358979</a:t>
            </a:r>
          </a:p>
          <a:p>
            <a:pPr marL="0" marR="0">
              <a:lnSpc>
                <a:spcPts val="885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3.1416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200376" y="8129296"/>
            <a:ext cx="824077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4 Decimal digits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200376" y="8274888"/>
            <a:ext cx="787298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BIMMMW+TimesLTStd-Roman"/>
                <a:cs typeface="BIMMMW+TimesLTStd-Roman"/>
              </a:rPr>
              <a:t>Fractional form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559276" y="8279054"/>
            <a:ext cx="579119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WGRRP+CourierStd"/>
                <a:cs typeface="SWGRRP+CourierStd"/>
              </a:rPr>
              <a:t>377/211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object 1"/>
          <p:cNvSpPr/>
          <p:nvPr/>
        </p:nvSpPr>
        <p:spPr>
          <a:xfrm>
            <a:off x="1701800" y="2196716"/>
            <a:ext cx="29972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701800" y="841375"/>
            <a:ext cx="29972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96645" y="8505825"/>
            <a:ext cx="4203700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96645" y="6719597"/>
            <a:ext cx="42075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CCQCO+OptimaLTStd-Bold"/>
                <a:cs typeface="ECCQCO+OptimaLTStd-Bold"/>
              </a:rPr>
              <a:t>16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LIDGT+OptimaLTStd-Medium"/>
                <a:cs typeface="QLIDGT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QLIDGT+OptimaLTStd-Medium"/>
                <a:cs typeface="QLIDGT+OptimaLTStd-Medium"/>
              </a:rPr>
              <a:t>MATLAB®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01800" y="930783"/>
            <a:ext cx="2281300" cy="516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ECCQCO+OptimaLTStd-Bold"/>
                <a:cs typeface="ECCQCO+OptimaLTStd-Bold"/>
              </a:rPr>
              <a:t>TABLE</a:t>
            </a:r>
            <a:r>
              <a:rPr sz="1000" spc="46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 spc="-15">
                <a:solidFill>
                  <a:srgbClr val="000000"/>
                </a:solidFill>
                <a:latin typeface="ECCQCO+OptimaLTStd-Bold"/>
                <a:cs typeface="ECCQCO+OptimaLTStd-Bold"/>
              </a:rPr>
              <a:t>1.3</a:t>
            </a:r>
          </a:p>
          <a:p>
            <a:pPr marL="0" marR="0">
              <a:lnSpc>
                <a:spcPts val="1192"/>
              </a:lnSpc>
              <a:spcBef>
                <a:spcPts val="1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Rounding</a:t>
            </a:r>
            <a:r>
              <a:rPr sz="1000" spc="26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and</a:t>
            </a:r>
            <a:r>
              <a:rPr sz="1000" spc="20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Remainder</a:t>
            </a:r>
            <a:r>
              <a:rPr sz="1000" spc="25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Functions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01800" y="1330272"/>
            <a:ext cx="542036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ECCQCO+OptimaLTStd-Bold"/>
                <a:cs typeface="ECCQCO+OptimaLTStd-Bold"/>
              </a:rPr>
              <a:t>Function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59810" y="1330272"/>
            <a:ext cx="671880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ECCQCO+OptimaLTStd-Bold"/>
                <a:cs typeface="ECCQCO+OptimaLTStd-Bold"/>
              </a:rPr>
              <a:t>Description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01800" y="1533167"/>
            <a:ext cx="457200" cy="701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round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ceil</a:t>
            </a:r>
          </a:p>
          <a:p>
            <a:pPr marL="0" marR="0">
              <a:lnSpc>
                <a:spcPts val="885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floor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fix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40000" y="1529002"/>
            <a:ext cx="1361186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Rounds to the nearest integer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540000" y="1674594"/>
            <a:ext cx="2472217" cy="556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Rounds to the nearest integer toward positive inﬁnity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Rounds to the nearest integer toward minus inﬁnity</a:t>
            </a:r>
          </a:p>
          <a:p>
            <a:pPr marL="0" marR="0">
              <a:lnSpc>
                <a:spcPts val="892"/>
              </a:lnSpc>
              <a:spcBef>
                <a:spcPts val="25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Rounds to the nearest integer toward zero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2402242"/>
            <a:ext cx="106298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&gt;&gt; ceil(53/7)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ans 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028700" y="267656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8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2813722"/>
            <a:ext cx="113156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&gt;&gt; floor(53/7)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ans 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28700" y="3088041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7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3225201"/>
            <a:ext cx="9944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&gt;&gt; fix(53/7)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ans =</a:t>
            </a:r>
          </a:p>
          <a:p>
            <a:pPr marL="34290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7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3849770"/>
            <a:ext cx="2116951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ECCQCO+OptimaLTStd-Bold"/>
                <a:cs typeface="ECCQCO+OptimaLTStd-Bold"/>
              </a:rPr>
              <a:t>1.5</a:t>
            </a:r>
            <a:r>
              <a:rPr sz="1100" spc="824">
                <a:solidFill>
                  <a:srgbClr val="0000FF"/>
                </a:solidFill>
                <a:latin typeface="ECCQCO+OptimaLTStd-Bold"/>
                <a:cs typeface="ECCQCO+OptimaLTStd-Bold"/>
              </a:rPr>
              <a:t> </a:t>
            </a:r>
            <a:r>
              <a:rPr sz="1100" spc="-10">
                <a:solidFill>
                  <a:srgbClr val="0000FF"/>
                </a:solidFill>
                <a:latin typeface="ECCQCO+OptimaLTStd-Bold"/>
                <a:cs typeface="ECCQCO+OptimaLTStd-Bold"/>
              </a:rPr>
              <a:t>MANAGING</a:t>
            </a:r>
            <a:r>
              <a:rPr sz="1100" spc="-60">
                <a:solidFill>
                  <a:srgbClr val="0000FF"/>
                </a:solidFill>
                <a:latin typeface="ECCQCO+OptimaLTStd-Bold"/>
                <a:cs typeface="ECCQCO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ECCQCO+OptimaLTStd-Bold"/>
                <a:cs typeface="ECCQCO+OptimaLTStd-Bold"/>
              </a:rPr>
              <a:t>VARIABLES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4103744"/>
            <a:ext cx="1695351" cy="352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1.5.1</a:t>
            </a:r>
            <a:r>
              <a:rPr sz="1100" spc="824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QIJHG+CourierStd"/>
                <a:cs typeface="CQIJHG+CourierStd"/>
              </a:rPr>
              <a:t>clear</a:t>
            </a: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ommand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4346983"/>
            <a:ext cx="5784164" cy="945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IJHG+CourierStd"/>
                <a:cs typeface="CQIJHG+CourierStd"/>
              </a:rPr>
              <a:t>clc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clears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QPIIRM+TimesLTStd-Roman"/>
                <a:cs typeface="QPIIRM+TimesLTStd-Roman"/>
              </a:rPr>
              <a:t>window,</a:t>
            </a:r>
            <a:r>
              <a:rPr sz="1000" spc="-23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leaving</a:t>
            </a:r>
            <a:r>
              <a:rPr sz="1000" spc="-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blank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page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for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you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to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work</a:t>
            </a:r>
            <a:r>
              <a:rPr sz="1000" spc="-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on.</a:t>
            </a:r>
            <a:r>
              <a:rPr sz="1000" spc="-37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QPIIRM+TimesLTStd-Roman"/>
                <a:cs typeface="QPIIRM+TimesLTStd-Roman"/>
              </a:rPr>
              <a:t>However,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this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does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not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delete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from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memory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actual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variables</a:t>
            </a:r>
            <a:r>
              <a:rPr sz="1000" spc="125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you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QPIIRM+TimesLTStd-Roman"/>
                <a:cs typeface="QPIIRM+TimesLTStd-Roman"/>
              </a:rPr>
              <a:t>have</a:t>
            </a:r>
            <a:r>
              <a:rPr sz="1000" spc="1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created.</a:t>
            </a:r>
            <a:r>
              <a:rPr sz="1000" spc="103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12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IJHG+CourierStd"/>
                <a:cs typeface="CQIJHG+CourierStd"/>
              </a:rPr>
              <a:t>clear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all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of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saved</a:t>
            </a:r>
            <a:r>
              <a:rPr sz="1000" spc="5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variables.</a:t>
            </a:r>
            <a:r>
              <a:rPr sz="1000" spc="25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action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of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QIJHG+CourierStd"/>
                <a:cs typeface="CQIJHG+CourierStd"/>
              </a:rPr>
              <a:t>clear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is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reﬂected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in</a:t>
            </a:r>
            <a:r>
              <a:rPr sz="1000" spc="4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workspace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QPIIRM+TimesLTStd-Roman"/>
                <a:cs typeface="QPIIRM+TimesLTStd-Roman"/>
              </a:rPr>
              <a:t>window.</a:t>
            </a:r>
            <a:r>
              <a:rPr sz="1000" spc="46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If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you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want</a:t>
            </a:r>
            <a:r>
              <a:rPr sz="1000" spc="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to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delete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speciﬁc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variable,</a:t>
            </a:r>
            <a:r>
              <a:rPr sz="1000" spc="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type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variable</a:t>
            </a:r>
            <a:r>
              <a:rPr sz="1000" spc="3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name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right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after</a:t>
            </a:r>
            <a:r>
              <a:rPr sz="1000" spc="3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QIJHG+CourierStd"/>
                <a:cs typeface="CQIJHG+CourierStd"/>
              </a:rPr>
              <a:t>clear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command. For example, if you want to delete the variable x, enter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1" y="5246994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QIJHG+CourierStd"/>
                <a:cs typeface="CQIJHG+CourierStd"/>
              </a:rPr>
              <a:t>&gt;&gt; clear x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1" y="5520463"/>
            <a:ext cx="3031268" cy="336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0">
                <a:solidFill>
                  <a:srgbClr val="0000FF"/>
                </a:solidFill>
                <a:latin typeface="QPIIRM+TimesLTStd-Roman"/>
                <a:cs typeface="QPIIRM+TimesLTStd-Roman"/>
              </a:rPr>
              <a:t>Table</a:t>
            </a:r>
            <a:r>
              <a:rPr sz="1000" spc="20">
                <a:solidFill>
                  <a:srgbClr val="0000FF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QPIIRM+TimesLTStd-Roman"/>
                <a:cs typeface="QPIIRM+TimesLTStd-Roman"/>
              </a:rPr>
              <a:t>1.4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shows some options of </a:t>
            </a:r>
            <a:r>
              <a:rPr sz="1000">
                <a:solidFill>
                  <a:srgbClr val="000000"/>
                </a:solidFill>
                <a:latin typeface="CQIJHG+CourierStd"/>
                <a:cs typeface="CQIJHG+CourierStd"/>
              </a:rPr>
              <a:t>clear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command.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1" y="5886842"/>
            <a:ext cx="3288145" cy="3224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1.5.2</a:t>
            </a:r>
            <a:r>
              <a:rPr sz="1100" spc="824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C</a:t>
            </a:r>
            <a:r>
              <a:rPr sz="75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omputational</a:t>
            </a:r>
            <a:r>
              <a:rPr sz="750" spc="124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l</a:t>
            </a:r>
            <a:r>
              <a:rPr sz="75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imitations</a:t>
            </a:r>
            <a:r>
              <a:rPr sz="750" spc="125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 </a:t>
            </a:r>
            <a:r>
              <a:rPr sz="750" spc="14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and</a:t>
            </a:r>
            <a:r>
              <a:rPr sz="750" spc="119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C</a:t>
            </a:r>
            <a:r>
              <a:rPr sz="750">
                <a:solidFill>
                  <a:srgbClr val="0000FF"/>
                </a:solidFill>
                <a:latin typeface="IUPGFV+OptimaLTStd-Bold-SC700"/>
                <a:cs typeface="IUPGFV+OptimaLTStd-Bold-SC700"/>
              </a:rPr>
              <a:t>onstants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6130059"/>
            <a:ext cx="5784017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QPIIRM+TimesLTStd-Roman"/>
                <a:cs typeface="QPIIRM+TimesLTStd-Roman"/>
              </a:rPr>
              <a:t>MATLAB</a:t>
            </a:r>
            <a:r>
              <a:rPr sz="1000" spc="85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includes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functions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to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identify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largest</a:t>
            </a:r>
            <a:r>
              <a:rPr sz="1000" spc="66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real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numbers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and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largest</a:t>
            </a:r>
            <a:r>
              <a:rPr sz="1000" spc="66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integers</a:t>
            </a:r>
            <a:r>
              <a:rPr sz="1000" spc="6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the</a:t>
            </a:r>
            <a:r>
              <a:rPr sz="1000" spc="62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pro-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gram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can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process.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PIIRM+TimesLTStd-Roman"/>
                <a:cs typeface="QPIIRM+TimesLTStd-Roman"/>
              </a:rPr>
              <a:t>MATLAB</a:t>
            </a:r>
            <a:r>
              <a:rPr sz="1000" spc="12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also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keeps</a:t>
            </a:r>
            <a:r>
              <a:rPr sz="1000" spc="100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some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constants,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which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are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values</a:t>
            </a:r>
            <a:r>
              <a:rPr sz="1000" spc="103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that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are</a:t>
            </a:r>
            <a:r>
              <a:rPr sz="1000" spc="99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known</a:t>
            </a:r>
            <a:r>
              <a:rPr sz="1000" spc="104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PIIRM+TimesLTStd-Roman"/>
                <a:cs typeface="QPIIRM+TimesLTStd-Roman"/>
              </a:rPr>
              <a:t>ahead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096644" y="6809005"/>
            <a:ext cx="2246103" cy="516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ECCQCO+OptimaLTStd-Bold"/>
                <a:cs typeface="ECCQCO+OptimaLTStd-Bold"/>
              </a:rPr>
              <a:t>TABLE</a:t>
            </a:r>
            <a:r>
              <a:rPr sz="1000" spc="46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 spc="-25">
                <a:solidFill>
                  <a:srgbClr val="000000"/>
                </a:solidFill>
                <a:latin typeface="ECCQCO+OptimaLTStd-Bold"/>
                <a:cs typeface="ECCQCO+OptimaLTStd-Bold"/>
              </a:rPr>
              <a:t>1.4</a:t>
            </a:r>
          </a:p>
          <a:p>
            <a:pPr marL="0" marR="0">
              <a:lnSpc>
                <a:spcPts val="1192"/>
              </a:lnSpc>
              <a:spcBef>
                <a:spcPts val="1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Some</a:t>
            </a:r>
            <a:r>
              <a:rPr sz="1000" spc="20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Options</a:t>
            </a:r>
            <a:r>
              <a:rPr sz="1000" spc="24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of</a:t>
            </a:r>
            <a:r>
              <a:rPr sz="1000" spc="34">
                <a:solidFill>
                  <a:srgbClr val="000000"/>
                </a:solidFill>
                <a:latin typeface="ECCQCO+OptimaLTStd-Bold"/>
                <a:cs typeface="ECCQCO+OptimaLTStd-Bold"/>
              </a:rPr>
              <a:t> </a:t>
            </a:r>
            <a:r>
              <a:rPr sz="1000" spc="-15">
                <a:solidFill>
                  <a:srgbClr val="000000"/>
                </a:solidFill>
                <a:latin typeface="QDNAKV+CourierStd-Bold"/>
                <a:cs typeface="QDNAKV+CourierStd-Bold"/>
              </a:rPr>
              <a:t>clear</a:t>
            </a:r>
            <a:r>
              <a:rPr sz="10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CCQCO+OptimaLTStd-Bold"/>
                <a:cs typeface="ECCQCO+OptimaLTStd-Bold"/>
              </a:rPr>
              <a:t>Command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096644" y="7208495"/>
            <a:ext cx="468579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ECCQCO+OptimaLTStd-Bold"/>
                <a:cs typeface="ECCQCO+OptimaLTStd-Bold"/>
              </a:rPr>
              <a:t>Option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688054" y="7208495"/>
            <a:ext cx="671880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ECCQCO+OptimaLTStd-Bold"/>
                <a:cs typeface="ECCQCO+OptimaLTStd-Bold"/>
              </a:rPr>
              <a:t>Description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96645" y="7411391"/>
            <a:ext cx="1542288" cy="4104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clear, clear variables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 global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595245" y="7407225"/>
            <a:ext cx="1929729" cy="411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all variables from the work space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all global variables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096645" y="7702576"/>
            <a:ext cx="1066800" cy="4104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 functions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 all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595245" y="7698410"/>
            <a:ext cx="2932449" cy="5510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all m-ﬁles compiled and link to mex ﬁles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all variables, global variables, functions, mex link, and</a:t>
            </a:r>
          </a:p>
          <a:p>
            <a:pPr marL="50800" marR="0">
              <a:lnSpc>
                <a:spcPts val="892"/>
              </a:lnSpc>
              <a:spcBef>
                <a:spcPts val="207"/>
              </a:spcBef>
              <a:spcAft>
                <a:spcPct val="0"/>
              </a:spcAft>
            </a:pPr>
            <a:r>
              <a:rPr sz="800" spc="-11">
                <a:solidFill>
                  <a:srgbClr val="000000"/>
                </a:solidFill>
                <a:latin typeface="QPIIRM+TimesLTStd-Roman"/>
                <a:cs typeface="QPIIRM+TimesLTStd-Roman"/>
              </a:rPr>
              <a:t>Java</a:t>
            </a:r>
            <a:r>
              <a:rPr sz="800" spc="1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package import list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096645" y="8133461"/>
            <a:ext cx="944879" cy="4104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 import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QIJHG+CourierStd"/>
                <a:cs typeface="CQIJHG+CourierStd"/>
              </a:rPr>
              <a:t>clear classes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595245" y="8129296"/>
            <a:ext cx="3100232" cy="411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</a:t>
            </a:r>
            <a:r>
              <a:rPr sz="800" spc="-11">
                <a:solidFill>
                  <a:srgbClr val="000000"/>
                </a:solidFill>
                <a:latin typeface="QPIIRM+TimesLTStd-Roman"/>
                <a:cs typeface="QPIIRM+TimesLTStd-Roman"/>
              </a:rPr>
              <a:t>Java</a:t>
            </a:r>
            <a:r>
              <a:rPr sz="800" spc="11">
                <a:solidFill>
                  <a:srgbClr val="000000"/>
                </a:solidFill>
                <a:latin typeface="QPIIRM+TimesLTStd-Roman"/>
                <a:cs typeface="QPIIRM+TimesLTStd-Roman"/>
              </a:rPr>
              <a:t> </a:t>
            </a: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package import list (cannot be used within functions)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QPIIRM+TimesLTStd-Roman"/>
                <a:cs typeface="QPIIRM+TimesLTStd-Roman"/>
              </a:rPr>
              <a:t>Deletes classes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object 1"/>
          <p:cNvSpPr/>
          <p:nvPr/>
        </p:nvSpPr>
        <p:spPr>
          <a:xfrm>
            <a:off x="4495791" y="2255859"/>
            <a:ext cx="175031" cy="11390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168400" y="2799696"/>
            <a:ext cx="40640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8400" y="841375"/>
            <a:ext cx="4064000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GQTCGA+OptimaLTStd-Medium"/>
                <a:cs typeface="GQTCGA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GQTCGA+OptimaLTStd-Medium"/>
                <a:cs typeface="GQTCGA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IFKKR+OptimaLTStd-Bold"/>
                <a:cs typeface="RIFKKR+OptimaLTStd-Bold"/>
              </a:rPr>
              <a:t>17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68400" y="930783"/>
            <a:ext cx="749300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RIFKKR+OptimaLTStd-Bold"/>
                <a:cs typeface="RIFKKR+OptimaLTStd-Bold"/>
              </a:rPr>
              <a:t>TABLE</a:t>
            </a:r>
            <a:r>
              <a:rPr sz="1000" spc="46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1000" spc="-11">
                <a:solidFill>
                  <a:srgbClr val="000000"/>
                </a:solidFill>
                <a:latin typeface="RIFKKR+OptimaLTStd-Bold"/>
                <a:cs typeface="RIFKKR+OptimaLTStd-Bold"/>
              </a:rPr>
              <a:t>1.5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68400" y="1105408"/>
            <a:ext cx="3148255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0">
                <a:solidFill>
                  <a:srgbClr val="000000"/>
                </a:solidFill>
                <a:latin typeface="RIFKKR+OptimaLTStd-Bold"/>
                <a:cs typeface="RIFKKR+OptimaLTStd-Bold"/>
              </a:rPr>
              <a:t>Typical</a:t>
            </a:r>
            <a:r>
              <a:rPr sz="1000" spc="37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RIFKKR+OptimaLTStd-Bold"/>
                <a:cs typeface="RIFKKR+OptimaLTStd-Bold"/>
              </a:rPr>
              <a:t>Computational</a:t>
            </a:r>
            <a:r>
              <a:rPr sz="1000" spc="24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RIFKKR+OptimaLTStd-Bold"/>
                <a:cs typeface="RIFKKR+OptimaLTStd-Bold"/>
              </a:rPr>
              <a:t>Limitations</a:t>
            </a:r>
            <a:r>
              <a:rPr sz="1000" spc="26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RIFKKR+OptimaLTStd-Bold"/>
                <a:cs typeface="RIFKKR+OptimaLTStd-Bold"/>
              </a:rPr>
              <a:t>and</a:t>
            </a:r>
            <a:r>
              <a:rPr sz="1000" spc="20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RIFKKR+OptimaLTStd-Bold"/>
                <a:cs typeface="RIFKKR+OptimaLTStd-Bold"/>
              </a:rPr>
              <a:t>Constants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68400" y="1330272"/>
            <a:ext cx="1072692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RIFKKR+OptimaLTStd-Bold"/>
                <a:cs typeface="RIFKKR+OptimaLTStd-Bold"/>
              </a:rPr>
              <a:t>Limits</a:t>
            </a:r>
            <a:r>
              <a:rPr sz="800" spc="22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800">
                <a:solidFill>
                  <a:srgbClr val="000000"/>
                </a:solidFill>
                <a:latin typeface="RIFKKR+OptimaLTStd-Bold"/>
                <a:cs typeface="RIFKKR+OptimaLTStd-Bold"/>
              </a:rPr>
              <a:t>and</a:t>
            </a:r>
            <a:r>
              <a:rPr sz="800" spc="22">
                <a:solidFill>
                  <a:srgbClr val="000000"/>
                </a:solidFill>
                <a:latin typeface="RIFKKR+OptimaLTStd-Bold"/>
                <a:cs typeface="RIFKKR+OptimaLTStd-Bold"/>
              </a:rPr>
              <a:t> </a:t>
            </a:r>
            <a:r>
              <a:rPr sz="800">
                <a:solidFill>
                  <a:srgbClr val="000000"/>
                </a:solidFill>
                <a:latin typeface="RIFKKR+OptimaLTStd-Bold"/>
                <a:cs typeface="RIFKKR+OptimaLTStd-Bold"/>
              </a:rPr>
              <a:t>Constants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035909" y="1330272"/>
            <a:ext cx="671880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RIFKKR+OptimaLTStd-Bold"/>
                <a:cs typeface="RIFKKR+OptimaLTStd-Bold"/>
              </a:rPr>
              <a:t>Description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740350" y="1330272"/>
            <a:ext cx="406501" cy="273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53"/>
              </a:lnSpc>
              <a:spcBef>
                <a:spcPct val="0"/>
              </a:spcBef>
              <a:spcAft>
                <a:spcPct val="0"/>
              </a:spcAft>
            </a:pPr>
            <a:r>
              <a:rPr sz="800" spc="-12">
                <a:solidFill>
                  <a:srgbClr val="000000"/>
                </a:solidFill>
                <a:latin typeface="RIFKKR+OptimaLTStd-Bold"/>
                <a:cs typeface="RIFKKR+OptimaLTStd-Bold"/>
              </a:rPr>
              <a:t>Value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68399" y="1533167"/>
            <a:ext cx="335280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eps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247899" y="1529002"/>
            <a:ext cx="2199512" cy="405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Returns the distance from 1.0 to the next larger</a:t>
            </a:r>
          </a:p>
          <a:p>
            <a:pPr marL="50800" marR="0">
              <a:lnSpc>
                <a:spcPts val="892"/>
              </a:lnSpc>
              <a:spcBef>
                <a:spcPts val="20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ﬂoating-point number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495799" y="1529002"/>
            <a:ext cx="612343" cy="26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2.2204e-16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68399" y="1818460"/>
            <a:ext cx="579120" cy="55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realmax</a:t>
            </a:r>
          </a:p>
          <a:p>
            <a:pPr marL="0" marR="0">
              <a:lnSpc>
                <a:spcPts val="885"/>
              </a:lnSpc>
              <a:spcBef>
                <a:spcPts val="21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realmin</a:t>
            </a:r>
          </a:p>
          <a:p>
            <a:pPr marL="0" marR="0">
              <a:lnSpc>
                <a:spcPts val="885"/>
              </a:lnSpc>
              <a:spcBef>
                <a:spcPts val="26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pi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247899" y="1814294"/>
            <a:ext cx="2409707" cy="1020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Returns the largest possible ﬂoating-point number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Returns the smallest possible ﬂoating-point number</a:t>
            </a:r>
          </a:p>
          <a:p>
            <a:pPr marL="0" marR="0">
              <a:lnSpc>
                <a:spcPts val="1159"/>
              </a:lnSpc>
              <a:spcBef>
                <a:spcPts val="14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NHFPM+STIXGeneral-Regular"/>
                <a:cs typeface="CNHFPM+STIXGeneral-Regular"/>
              </a:rPr>
              <a:t>π</a:t>
            </a:r>
          </a:p>
          <a:p>
            <a:pPr marL="0" marR="0">
              <a:lnSpc>
                <a:spcPts val="892"/>
              </a:lnSpc>
              <a:spcBef>
                <a:spcPts val="16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Imaginary unit</a:t>
            </a:r>
          </a:p>
          <a:p>
            <a:pPr marL="0" marR="0">
              <a:lnSpc>
                <a:spcPts val="892"/>
              </a:lnSpc>
              <a:spcBef>
                <a:spcPts val="33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Inﬁnite number</a:t>
            </a:r>
          </a:p>
          <a:p>
            <a:pPr marL="0" marR="0">
              <a:lnSpc>
                <a:spcPts val="892"/>
              </a:lnSpc>
              <a:spcBef>
                <a:spcPts val="26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Not a number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495799" y="1814294"/>
            <a:ext cx="889000" cy="7175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9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1.7977e+308</a:t>
            </a:r>
          </a:p>
          <a:p>
            <a:pPr marL="0" marR="0">
              <a:lnSpc>
                <a:spcPts val="892"/>
              </a:lnSpc>
              <a:spcBef>
                <a:spcPts val="20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2.2251e-308</a:t>
            </a:r>
          </a:p>
          <a:p>
            <a:pPr marL="0" marR="0">
              <a:lnSpc>
                <a:spcPts val="892"/>
              </a:lnSpc>
              <a:spcBef>
                <a:spcPts val="25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3.1415926535897</a:t>
            </a:r>
          </a:p>
          <a:p>
            <a:pPr marL="67071" marR="0">
              <a:lnSpc>
                <a:spcPts val="980"/>
              </a:lnSpc>
              <a:spcBef>
                <a:spcPts val="23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MBPIQE+SymbolMT"/>
                <a:cs typeface="MBPIQE+SymbolMT"/>
              </a:rPr>
              <a:t>-</a:t>
            </a:r>
            <a:r>
              <a:rPr sz="800">
                <a:solidFill>
                  <a:srgbClr val="000000"/>
                </a:solidFill>
                <a:latin typeface="IJIBMW+TimesLTStd-Roman"/>
                <a:cs typeface="IJIBMW+TimesLTStd-Roman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168399" y="2269563"/>
            <a:ext cx="396240" cy="421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i, j</a:t>
            </a:r>
          </a:p>
          <a:p>
            <a:pPr marL="0" marR="0">
              <a:lnSpc>
                <a:spcPts val="885"/>
              </a:lnSpc>
              <a:spcBef>
                <a:spcPts val="34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inf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495800" y="2407249"/>
            <a:ext cx="246481" cy="305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NHFPM+STIXGeneral-Regular"/>
                <a:cs typeface="CNHFPM+STIXGeneral-Regular"/>
              </a:rPr>
              <a:t>∞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168400" y="2572958"/>
            <a:ext cx="335280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NACQIW+CourierStd"/>
                <a:cs typeface="NACQIW+CourierStd"/>
              </a:rPr>
              <a:t>NaN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3022328"/>
            <a:ext cx="5783141" cy="504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1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of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time</a:t>
            </a:r>
            <a:r>
              <a:rPr sz="1000" spc="10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and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cannot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possibly</a:t>
            </a:r>
            <a:r>
              <a:rPr sz="1000" spc="10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change.</a:t>
            </a:r>
            <a:r>
              <a:rPr sz="1000" spc="49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An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example</a:t>
            </a:r>
            <a:r>
              <a:rPr sz="1000" spc="10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of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</a:t>
            </a:r>
            <a:r>
              <a:rPr sz="1000" spc="10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constant</a:t>
            </a:r>
            <a:r>
              <a:rPr sz="1000" spc="10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value</a:t>
            </a:r>
            <a:r>
              <a:rPr sz="1000" spc="109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would</a:t>
            </a:r>
            <a:r>
              <a:rPr sz="1000" spc="10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be</a:t>
            </a:r>
            <a:r>
              <a:rPr sz="1000" spc="10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pi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CNHFPM+STIXGeneral-Regular"/>
                <a:cs typeface="CNHFPM+STIXGeneral-Regular"/>
              </a:rPr>
              <a:t>π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),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which</a:t>
            </a:r>
            <a:r>
              <a:rPr sz="1000" spc="102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is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3.14159265…</a:t>
            </a:r>
            <a:r>
              <a:rPr sz="1000" spc="-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 spc="-20">
                <a:solidFill>
                  <a:srgbClr val="0000FF"/>
                </a:solidFill>
                <a:latin typeface="IJIBMW+TimesLTStd-Roman"/>
                <a:cs typeface="IJIBMW+TimesLTStd-Roman"/>
              </a:rPr>
              <a:t>Table</a:t>
            </a:r>
            <a:r>
              <a:rPr sz="1000" spc="20">
                <a:solidFill>
                  <a:srgbClr val="0000FF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IJIBMW+TimesLTStd-Roman"/>
                <a:cs typeface="IJIBMW+TimesLTStd-Roman"/>
              </a:rPr>
              <a:t>1.5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shows some computational limitations and constants.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3561045"/>
            <a:ext cx="1598959" cy="351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TDBMCB+OptimaLTStd-Bold-SC700"/>
                <a:cs typeface="TDBMCB+OptimaLTStd-Bold-SC700"/>
              </a:rPr>
              <a:t>1.5.3</a:t>
            </a:r>
            <a:r>
              <a:rPr sz="1100" spc="824">
                <a:solidFill>
                  <a:srgbClr val="0000FF"/>
                </a:solidFill>
                <a:latin typeface="TDBMCB+OptimaLTStd-Bold-SC700"/>
                <a:cs typeface="TDBMCB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NACQIW+CourierStd"/>
                <a:cs typeface="NACQIW+CourierStd"/>
              </a:rPr>
              <a:t>whos</a:t>
            </a:r>
            <a:r>
              <a:rPr sz="1100">
                <a:solidFill>
                  <a:srgbClr val="0000FF"/>
                </a:solidFill>
                <a:latin typeface="TDBMCB+OptimaLTStd-Bold-SC700"/>
                <a:cs typeface="TDBMCB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TDBMCB+OptimaLTStd-Bold-SC700"/>
                <a:cs typeface="TDBMCB+OptimaLTStd-Bold-SC700"/>
              </a:rPr>
              <a:t>ommand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3804263"/>
            <a:ext cx="5782703" cy="488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whos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command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shows</a:t>
            </a:r>
            <a:r>
              <a:rPr sz="1000" spc="3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variables</a:t>
            </a:r>
            <a:r>
              <a:rPr sz="1000" spc="3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that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IJIBMW+TimesLTStd-Roman"/>
                <a:cs typeface="IJIBMW+TimesLTStd-Roman"/>
              </a:rPr>
              <a:t>have</a:t>
            </a:r>
            <a:r>
              <a:rPr sz="1000" spc="43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been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deﬁned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in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Command </a:t>
            </a:r>
            <a:r>
              <a:rPr sz="1000" spc="-21">
                <a:solidFill>
                  <a:srgbClr val="000000"/>
                </a:solidFill>
                <a:latin typeface="IJIBMW+TimesLTStd-Roman"/>
                <a:cs typeface="IJIBMW+TimesLTStd-Roman"/>
              </a:rPr>
              <a:t>Window.</a:t>
            </a:r>
            <a:r>
              <a:rPr sz="1000" spc="3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This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com-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mand shows more information on the variables compared to the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who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command.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4247072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whos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22960" y="4384232"/>
            <a:ext cx="4457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Name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508759" y="4384232"/>
            <a:ext cx="4457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Size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606040" y="4384232"/>
            <a:ext cx="9944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Bytes</a:t>
            </a:r>
            <a:r>
              <a:rPr sz="900" spc="540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Class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771901" y="4384232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Attributes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22960" y="4597630"/>
            <a:ext cx="24003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B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a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b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x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508759" y="4597630"/>
            <a:ext cx="37719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3x3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1x3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1x3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3x3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811780" y="4597630"/>
            <a:ext cx="857250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72</a:t>
            </a:r>
            <a:r>
              <a:rPr sz="900" spc="540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double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24</a:t>
            </a:r>
            <a:r>
              <a:rPr sz="900" spc="540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double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24</a:t>
            </a:r>
            <a:r>
              <a:rPr sz="900" spc="540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double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72</a:t>
            </a:r>
            <a:r>
              <a:rPr sz="900" spc="540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double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5800" y="5359361"/>
            <a:ext cx="2204828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RIFKKR+OptimaLTStd-Bold"/>
                <a:cs typeface="RIFKKR+OptimaLTStd-Bold"/>
              </a:rPr>
              <a:t>1.6</a:t>
            </a:r>
            <a:r>
              <a:rPr sz="1100" spc="824">
                <a:solidFill>
                  <a:srgbClr val="0000FF"/>
                </a:solidFill>
                <a:latin typeface="RIFKKR+OptimaLTStd-Bold"/>
                <a:cs typeface="RIFKKR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RIFKKR+OptimaLTStd-Bold"/>
                <a:cs typeface="RIFKKR+OptimaLTStd-Bold"/>
              </a:rPr>
              <a:t>SYMBOLIC</a:t>
            </a:r>
            <a:r>
              <a:rPr sz="1100" spc="30">
                <a:solidFill>
                  <a:srgbClr val="0000FF"/>
                </a:solidFill>
                <a:latin typeface="RIFKKR+OptimaLTStd-Bold"/>
                <a:cs typeface="RIFKKR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RIFKKR+OptimaLTStd-Bold"/>
                <a:cs typeface="RIFKKR+OptimaLTStd-Bold"/>
              </a:rPr>
              <a:t>OPERATIONS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5602579"/>
            <a:ext cx="5784018" cy="793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Symbolic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operations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mean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doing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mathematical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operations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on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symbols.</a:t>
            </a:r>
            <a:r>
              <a:rPr sz="1000" spc="6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symbolic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math</a:t>
            </a:r>
            <a:r>
              <a:rPr sz="1000" spc="8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func-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tions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are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included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in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Symbolic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Math </a:t>
            </a:r>
            <a:r>
              <a:rPr sz="1000" spc="-12">
                <a:solidFill>
                  <a:srgbClr val="000000"/>
                </a:solidFill>
                <a:latin typeface="IJIBMW+TimesLTStd-Roman"/>
                <a:cs typeface="IJIBMW+TimesLTStd-Roman"/>
              </a:rPr>
              <a:t>Toolbox</a:t>
            </a:r>
            <a:r>
              <a:rPr sz="1000" spc="3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in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IJIBMW+TimesLTStd-Roman"/>
                <a:cs typeface="IJIBMW+TimesLTStd-Roman"/>
              </a:rPr>
              <a:t>MATLAB.</a:t>
            </a:r>
            <a:r>
              <a:rPr sz="1000" spc="3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Enter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help</a:t>
            </a:r>
            <a:r>
              <a:rPr sz="1000" spc="44">
                <a:solidFill>
                  <a:srgbClr val="000000"/>
                </a:solidFill>
                <a:latin typeface="NACQIW+CourierStd"/>
                <a:cs typeface="NACQIW+CourierStd"/>
              </a:rPr>
              <a:t>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symbolic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to</a:t>
            </a:r>
            <a:r>
              <a:rPr sz="1000" spc="18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check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whether the Symbolic</a:t>
            </a:r>
            <a:r>
              <a:rPr sz="1000" spc="-1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IJIBMW+TimesLTStd-Roman"/>
                <a:cs typeface="IJIBMW+TimesLTStd-Roman"/>
              </a:rPr>
              <a:t>Toolbox</a:t>
            </a:r>
            <a:r>
              <a:rPr sz="1000" spc="17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is installed in your system or not. Simple symbolic variables can be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created with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sym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and </a:t>
            </a:r>
            <a:r>
              <a:rPr sz="1000">
                <a:solidFill>
                  <a:srgbClr val="000000"/>
                </a:solidFill>
                <a:latin typeface="NACQIW+CourierStd"/>
                <a:cs typeface="NACQIW+CourierStd"/>
              </a:rPr>
              <a:t>syms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commands. For example, to create a symbolic variable </a:t>
            </a:r>
            <a:r>
              <a:rPr sz="1000" spc="-64">
                <a:solidFill>
                  <a:srgbClr val="000000"/>
                </a:solidFill>
                <a:latin typeface="IJIBMW+TimesLTStd-Roman"/>
                <a:cs typeface="IJIBMW+TimesLTStd-Roman"/>
              </a:rPr>
              <a:t>y,</a:t>
            </a:r>
            <a:r>
              <a:rPr sz="1000" spc="64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enter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85800" y="6350189"/>
            <a:ext cx="1419605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syms 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a = 8;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a^3 - 4*a*y + y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512 - 31*y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85800" y="7162138"/>
            <a:ext cx="5784310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following</a:t>
            </a:r>
            <a:r>
              <a:rPr sz="1000" spc="129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creates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symbolic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variables</a:t>
            </a:r>
            <a:r>
              <a:rPr sz="1000" spc="129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x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and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 spc="-64">
                <a:solidFill>
                  <a:srgbClr val="000000"/>
                </a:solidFill>
                <a:latin typeface="IJIBMW+TimesLTStd-Roman"/>
                <a:cs typeface="IJIBMW+TimesLTStd-Roman"/>
              </a:rPr>
              <a:t>y,</a:t>
            </a:r>
            <a:r>
              <a:rPr sz="1000" spc="191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and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deﬁne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z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as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a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function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of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these</a:t>
            </a:r>
            <a:r>
              <a:rPr sz="1000" spc="126">
                <a:solidFill>
                  <a:srgbClr val="000000"/>
                </a:solidFill>
                <a:latin typeface="IJIBMW+TimesLTStd-Roman"/>
                <a:cs typeface="IJIBM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symbolic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IBMW+TimesLTStd-Roman"/>
                <a:cs typeface="IJIBMW+TimesLTStd-Roman"/>
              </a:rPr>
              <a:t>variables: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85800" y="7582090"/>
            <a:ext cx="1892808" cy="98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syms x 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z = x^3 - 4*x*y + y^2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z =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x^3 - 4*x*y + y^2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&gt;&gt; 3*y*z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ans =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685800" y="8405050"/>
            <a:ext cx="1813941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CQIW+CourierStd"/>
                <a:cs typeface="NACQIW+CourierStd"/>
              </a:rPr>
              <a:t>3*y*(x^3 - 4*x*y + y^2)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CJEJN+OptimaLTStd-Bold"/>
                <a:cs typeface="UCJEJN+OptimaLTStd-Bold"/>
              </a:rPr>
              <a:t>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KRVWH+OptimaLTStd-Medium"/>
                <a:cs typeface="OKRVWH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OKRVWH+OptimaLTStd-Medium"/>
                <a:cs typeface="OKRVWH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5783141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expand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function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will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multiply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out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terms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and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factor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function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will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do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70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reverse.</a:t>
            </a:r>
            <a:r>
              <a:rPr sz="1000" spc="7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For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example: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215605"/>
            <a:ext cx="2287143" cy="1395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syms x 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(x - y)*(x - y)^2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(x-y)^3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expand(ans)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x^3 - 3*x^2*y + 3*x*y^2 - y^3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factor(ans)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2450044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(x-y)^3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8200" y="2723514"/>
            <a:ext cx="4978844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 simplify function simpliﬁes each part of an expression or equation. For example: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3013925"/>
            <a:ext cx="23660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simplify((x^3 - y^3)/(x-y))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x^2 + x*y + y^2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552392"/>
            <a:ext cx="2287143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syms p x y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y = ((x^p)^(p+1))/x^(p-1);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simplify(y)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4101032"/>
            <a:ext cx="78867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x*(x^p)^p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4374514"/>
            <a:ext cx="5784310" cy="793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Both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syms </a:t>
            </a:r>
            <a:r>
              <a:rPr sz="1000" spc="250">
                <a:solidFill>
                  <a:srgbClr val="000000"/>
                </a:solidFill>
                <a:latin typeface="SGCKMG+CourierStd"/>
                <a:cs typeface="SGCKMG+CourierStd"/>
              </a:rPr>
              <a:t>x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and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x = sym('x')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set the character “x” equal to the symbolic variable x.</a:t>
            </a:r>
            <a:r>
              <a:rPr sz="1000" spc="-18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syms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command is particularly convenient, because it can be used to create multiple symbolic vari-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ables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at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same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time. </a:t>
            </a:r>
            <a:r>
              <a:rPr sz="1000" spc="-80">
                <a:solidFill>
                  <a:srgbClr val="000000"/>
                </a:solidFill>
                <a:latin typeface="BWDPVI+TimesLTStd-Roman"/>
                <a:cs typeface="BWDPVI+TimesLTStd-Roman"/>
              </a:rPr>
              <a:t>To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set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imaginary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unit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as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symbolic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variable,</a:t>
            </a:r>
            <a:r>
              <a:rPr sz="1000" spc="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use</a:t>
            </a:r>
            <a:r>
              <a:rPr sz="1000" spc="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sym(sqrt(-1))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or</a:t>
            </a:r>
          </a:p>
          <a:p>
            <a:pPr marL="0" marR="0">
              <a:lnSpc>
                <a:spcPts val="1115"/>
              </a:lnSpc>
              <a:spcBef>
                <a:spcPts val="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sym(i)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. For example: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800" y="5122125"/>
            <a:ext cx="1735074" cy="846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syms x y sym(i)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z = (x-3*i)*(y+4*i)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z =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-(4*i + y)*(3*i - x)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expand(z)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5807925"/>
            <a:ext cx="5143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5945085"/>
            <a:ext cx="2208276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4*i*x - 3*i*y + x*y - 12*i^2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6320773"/>
            <a:ext cx="2840329" cy="324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1.6.1</a:t>
            </a:r>
            <a:r>
              <a:rPr sz="1100" spc="824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s</a:t>
            </a:r>
            <a:r>
              <a:rPr sz="750" spc="11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uBstitution</a:t>
            </a:r>
            <a:r>
              <a:rPr sz="750" spc="122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 </a:t>
            </a:r>
            <a:r>
              <a:rPr sz="75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in</a:t>
            </a:r>
            <a:r>
              <a:rPr sz="750" spc="126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s</a:t>
            </a:r>
            <a:r>
              <a:rPr sz="750" spc="12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ymBoliC</a:t>
            </a:r>
            <a:r>
              <a:rPr sz="750" spc="119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E</a:t>
            </a:r>
            <a:r>
              <a:rPr sz="750">
                <a:solidFill>
                  <a:srgbClr val="0000FF"/>
                </a:solidFill>
                <a:latin typeface="NUBSKE+OptimaLTStd-Bold-SC700"/>
                <a:cs typeface="NUBSKE+OptimaLTStd-Bold-SC700"/>
              </a:rPr>
              <a:t>quations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6563991"/>
            <a:ext cx="5784017" cy="789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Sometimes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it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is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required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to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substitute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numerical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values</a:t>
            </a:r>
            <a:r>
              <a:rPr sz="1000" spc="99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or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other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symbolic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expressions</a:t>
            </a:r>
            <a:r>
              <a:rPr sz="1000" spc="94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for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one</a:t>
            </a:r>
            <a:r>
              <a:rPr sz="1000" spc="93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or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more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symbolic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variables.</a:t>
            </a:r>
            <a:r>
              <a:rPr sz="1000" spc="41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subs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function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will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substitute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value</a:t>
            </a:r>
            <a:r>
              <a:rPr sz="1000" spc="6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for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symbolic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variable</a:t>
            </a:r>
            <a:r>
              <a:rPr sz="1000" spc="61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in</a:t>
            </a:r>
            <a:r>
              <a:rPr sz="1000" spc="56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an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expression.</a:t>
            </a:r>
            <a:r>
              <a:rPr sz="1000" spc="-14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For example,</a:t>
            </a:r>
            <a:r>
              <a:rPr sz="1000" spc="-14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in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following</a:t>
            </a:r>
            <a:r>
              <a:rPr sz="1000" spc="-12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commands,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subs(w,</a:t>
            </a:r>
            <a:r>
              <a:rPr sz="1000" spc="-37">
                <a:solidFill>
                  <a:srgbClr val="000000"/>
                </a:solidFill>
                <a:latin typeface="SGCKMG+CourierStd"/>
                <a:cs typeface="SGCKMG+CourierStd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u,</a:t>
            </a:r>
            <a:r>
              <a:rPr sz="1000" spc="-37">
                <a:solidFill>
                  <a:srgbClr val="000000"/>
                </a:solidFill>
                <a:latin typeface="SGCKMG+CourierStd"/>
                <a:cs typeface="SGCKMG+CourierStd"/>
              </a:rPr>
              <a:t> </a:t>
            </a:r>
            <a:r>
              <a:rPr sz="1000">
                <a:solidFill>
                  <a:srgbClr val="000000"/>
                </a:solidFill>
                <a:latin typeface="SGCKMG+CourierStd"/>
                <a:cs typeface="SGCKMG+CourierStd"/>
              </a:rPr>
              <a:t>2)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substitutes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2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for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the</a:t>
            </a:r>
            <a:r>
              <a:rPr sz="1000" spc="-15">
                <a:solidFill>
                  <a:srgbClr val="000000"/>
                </a:solidFill>
                <a:latin typeface="BWDPVI+TimesLTStd-Roman"/>
                <a:cs typeface="BWDPV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sym-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BWDPVI+TimesLTStd-Roman"/>
                <a:cs typeface="BWDPVI+TimesLTStd-Roman"/>
              </a:rPr>
              <a:t>bolic variable u in the symbolic expression w: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7311601"/>
            <a:ext cx="1419605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d = 1, syms u v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d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28700" y="758592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7723082"/>
            <a:ext cx="1268729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w = u^2 - v^2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w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u^2 - v^2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&gt;&gt; subs(w,u,2)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ans 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8408882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CKMG+CourierStd"/>
                <a:cs typeface="SGCKMG+CourierStd"/>
              </a:rPr>
              <a:t>4 - v^2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2490</Words>
  <Application>Microsoft Office PowerPoint</Application>
  <PresentationFormat>Custom</PresentationFormat>
  <Paragraphs>629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hp</cp:lastModifiedBy>
  <cp:revision>2</cp:revision>
  <dcterms:modified xsi:type="dcterms:W3CDTF">2019-11-17T19:03:54Z</dcterms:modified>
</cp:coreProperties>
</file>